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472" r:id="rId2"/>
    <p:sldId id="343" r:id="rId3"/>
    <p:sldId id="473" r:id="rId4"/>
    <p:sldId id="344" r:id="rId5"/>
    <p:sldId id="345" r:id="rId6"/>
    <p:sldId id="346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3" r:id="rId27"/>
    <p:sldId id="374" r:id="rId28"/>
    <p:sldId id="372" r:id="rId29"/>
    <p:sldId id="375" r:id="rId30"/>
    <p:sldId id="376" r:id="rId31"/>
    <p:sldId id="377" r:id="rId32"/>
    <p:sldId id="378" r:id="rId33"/>
    <p:sldId id="379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7" r:id="rId50"/>
    <p:sldId id="398" r:id="rId51"/>
    <p:sldId id="399" r:id="rId52"/>
    <p:sldId id="396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4" r:id="rId77"/>
    <p:sldId id="425" r:id="rId78"/>
    <p:sldId id="426" r:id="rId79"/>
    <p:sldId id="423" r:id="rId80"/>
    <p:sldId id="427" r:id="rId81"/>
    <p:sldId id="428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37" r:id="rId91"/>
    <p:sldId id="474" r:id="rId92"/>
    <p:sldId id="475" r:id="rId93"/>
    <p:sldId id="476" r:id="rId94"/>
    <p:sldId id="438" r:id="rId95"/>
    <p:sldId id="440" r:id="rId96"/>
    <p:sldId id="441" r:id="rId97"/>
    <p:sldId id="439" r:id="rId98"/>
    <p:sldId id="442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979B9-DA39-4404-84C7-8A6045748CBF}">
          <p14:sldIdLst>
            <p14:sldId id="472"/>
          </p14:sldIdLst>
        </p14:section>
        <p14:section name="Виртуальная память" id="{4F517C45-0DA2-4F76-96B3-46CDBD31027C}">
          <p14:sldIdLst>
            <p14:sldId id="343"/>
            <p14:sldId id="473"/>
            <p14:sldId id="344"/>
            <p14:sldId id="345"/>
            <p14:sldId id="346"/>
          </p14:sldIdLst>
        </p14:section>
        <p14:section name="Алгоритмы замещения страниц" id="{5EB249C4-5A1D-4CE4-A2D8-814D774664C9}">
          <p14:sldIdLst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NRU (Not Recently Used)" id="{DF160FB4-2A5C-4404-BCA4-8FF2FD554B9F}">
          <p14:sldIdLst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FIFO (First-In First-Out)" id="{1EEAA2DD-16B4-4EDF-9DE5-FE90BBDB639B}">
          <p14:sldIdLst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Алгоритм второго шанса" id="{858A4CAB-D25F-4E6C-9F8F-8B5D3E11470F}">
          <p14:sldIdLst>
            <p14:sldId id="371"/>
            <p14:sldId id="373"/>
            <p14:sldId id="374"/>
            <p14:sldId id="372"/>
            <p14:sldId id="375"/>
            <p14:sldId id="376"/>
          </p14:sldIdLst>
        </p14:section>
        <p14:section name="Clock Page Replacement" id="{10137A09-5DC6-4C68-81BA-0A4D28AB4FD5}">
          <p14:sldIdLst>
            <p14:sldId id="377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LRU (Least Recently Used)" id="{FFDBF23B-CD7E-45C1-A361-2D9F1E41B829}">
          <p14:sldIdLst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Алгоритмы NFU и Aging" id="{86C7777C-4592-48A4-A25B-54B4BDE14EC7}">
          <p14:sldIdLst>
            <p14:sldId id="394"/>
            <p14:sldId id="395"/>
            <p14:sldId id="397"/>
            <p14:sldId id="398"/>
            <p14:sldId id="399"/>
            <p14:sldId id="396"/>
          </p14:sldIdLst>
        </p14:section>
        <p14:section name="Tick0" id="{81975491-B8DB-4192-89E2-6024844BB482}">
          <p14:sldIdLst>
            <p14:sldId id="400"/>
            <p14:sldId id="401"/>
            <p14:sldId id="402"/>
            <p14:sldId id="403"/>
          </p14:sldIdLst>
        </p14:section>
        <p14:section name="Tick1" id="{D43EB65A-82F8-4206-BCE9-F5EE24DEDC58}">
          <p14:sldIdLst>
            <p14:sldId id="404"/>
            <p14:sldId id="405"/>
            <p14:sldId id="406"/>
            <p14:sldId id="407"/>
          </p14:sldIdLst>
        </p14:section>
        <p14:section name="Tick2" id="{CD6A475C-0D7E-4B3F-9D11-A4635225A594}">
          <p14:sldIdLst>
            <p14:sldId id="408"/>
            <p14:sldId id="409"/>
            <p14:sldId id="410"/>
            <p14:sldId id="411"/>
          </p14:sldIdLst>
        </p14:section>
        <p14:section name="Tick3" id="{A20B0737-35FE-418B-BEE9-C9C4918DC6B5}">
          <p14:sldIdLst>
            <p14:sldId id="412"/>
            <p14:sldId id="413"/>
            <p14:sldId id="414"/>
            <p14:sldId id="415"/>
          </p14:sldIdLst>
        </p14:section>
        <p14:section name="Tick 4" id="{23311D30-6791-4727-8B07-39E38BA9C7C1}">
          <p14:sldIdLst>
            <p14:sldId id="416"/>
            <p14:sldId id="417"/>
            <p14:sldId id="418"/>
            <p14:sldId id="419"/>
            <p14:sldId id="420"/>
          </p14:sldIdLst>
        </p14:section>
        <p14:section name="Working Set Algorithm" id="{C7C39B47-0967-4727-9974-4A898068BE49}">
          <p14:sldIdLst>
            <p14:sldId id="421"/>
            <p14:sldId id="422"/>
            <p14:sldId id="424"/>
            <p14:sldId id="425"/>
            <p14:sldId id="426"/>
            <p14:sldId id="423"/>
            <p14:sldId id="427"/>
            <p14:sldId id="428"/>
            <p14:sldId id="429"/>
          </p14:sldIdLst>
        </p14:section>
        <p14:section name="Алгоритм WSClock" id="{623099D4-F24A-40EF-A1BC-EDB3B0F00F20}">
          <p14:sldIdLst>
            <p14:sldId id="430"/>
            <p14:sldId id="431"/>
            <p14:sldId id="432"/>
            <p14:sldId id="433"/>
            <p14:sldId id="434"/>
            <p14:sldId id="435"/>
          </p14:sldIdLst>
        </p14:section>
        <p14:section name="Итоги" id="{1E546F5E-1C1D-41A2-BD34-8D050D1E82B6}">
          <p14:sldIdLst>
            <p14:sldId id="436"/>
            <p14:sldId id="437"/>
            <p14:sldId id="474"/>
            <p14:sldId id="475"/>
            <p14:sldId id="476"/>
            <p14:sldId id="438"/>
            <p14:sldId id="440"/>
            <p14:sldId id="441"/>
            <p14:sldId id="439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88" autoAdjust="0"/>
    <p:restoredTop sz="65814" autoAdjust="0"/>
  </p:normalViewPr>
  <p:slideViewPr>
    <p:cSldViewPr snapToGrid="0" showGuides="1">
      <p:cViewPr varScale="1">
        <p:scale>
          <a:sx n="83" d="100"/>
          <a:sy n="83" d="100"/>
        </p:scale>
        <p:origin x="12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46DEF-6168-4D03-AAAA-97A1FFFCC95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628C5-B289-46A0-A8C0-80C1CDEFB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объём виртуальной памяти стал значительно больше физической, таблицы страниц начали занимать неприемлемо много места.</a:t>
            </a:r>
          </a:p>
          <a:p>
            <a:r>
              <a:rPr lang="ru-RU" dirty="0"/>
              <a:t>Тогда инженеры предложили «перевёрнутый» подход — хранить не информацию о каждой виртуальной странице, а о каждой </a:t>
            </a:r>
            <a:r>
              <a:rPr lang="ru-RU" b="1" dirty="0"/>
              <a:t>реальной физической странице</a:t>
            </a:r>
            <a:r>
              <a:rPr lang="ru-RU" dirty="0"/>
              <a:t>, которая есть в системе.</a:t>
            </a:r>
          </a:p>
          <a:p>
            <a:r>
              <a:rPr lang="ru-RU" dirty="0"/>
              <a:t>Такая таблица стала </a:t>
            </a:r>
            <a:r>
              <a:rPr lang="ru-RU" b="1" dirty="0"/>
              <a:t>в разы меньше</a:t>
            </a:r>
            <a:r>
              <a:rPr lang="ru-RU" dirty="0"/>
              <a:t>, ведь количество физических страниц всегда ограничено.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15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Когда происходит страничное прерывание, ОС должна решить, какую страницу выгрузить.</a:t>
            </a:r>
          </a:p>
          <a:p>
            <a:r>
              <a:rPr lang="ru-RU" b="0" dirty="0"/>
              <a:t>Алгоритм NRU сортирует все страницы по четырём категориям — от «самых холодных» до «самых активных».</a:t>
            </a:r>
          </a:p>
          <a:p>
            <a:r>
              <a:rPr lang="ru-RU" b="0" dirty="0"/>
              <a:t>Приоритет таков:</a:t>
            </a:r>
            <a:br>
              <a:rPr lang="ru-RU" b="0" dirty="0"/>
            </a:br>
            <a:r>
              <a:rPr lang="en-US" b="0" dirty="0"/>
              <a:t>- </a:t>
            </a:r>
            <a:r>
              <a:rPr lang="ru-RU" b="0" dirty="0"/>
              <a:t>сначала страницы, которые не использовались и не изменялись (0),</a:t>
            </a:r>
            <a:br>
              <a:rPr lang="ru-RU" b="0" dirty="0"/>
            </a:br>
            <a:r>
              <a:rPr lang="en-US" b="0" dirty="0"/>
              <a:t>- </a:t>
            </a:r>
            <a:r>
              <a:rPr lang="ru-RU" b="0" dirty="0"/>
              <a:t>потом — не использовались, но были изменены (1),</a:t>
            </a:r>
            <a:br>
              <a:rPr lang="ru-RU" b="0" dirty="0"/>
            </a:br>
            <a:r>
              <a:rPr lang="en-US" b="0" dirty="0"/>
              <a:t>- </a:t>
            </a:r>
            <a:r>
              <a:rPr lang="ru-RU" b="0" dirty="0"/>
              <a:t>далее — использовались, но не изменялись (2),</a:t>
            </a:r>
            <a:br>
              <a:rPr lang="ru-RU" b="0" dirty="0"/>
            </a:br>
            <a:r>
              <a:rPr lang="en-US" b="0" dirty="0"/>
              <a:t>- </a:t>
            </a:r>
            <a:r>
              <a:rPr lang="ru-RU" b="0" dirty="0"/>
              <a:t>и, наконец, активно используемые и изменённые (3).</a:t>
            </a:r>
          </a:p>
          <a:p>
            <a:r>
              <a:rPr lang="ru-RU" b="0" dirty="0"/>
              <a:t>Удаляется страница из самого «лёгкого» класса, т.е. наименее нужная в данный момент.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Логика NRU проста и интуитивна:</a:t>
            </a:r>
          </a:p>
          <a:p>
            <a:r>
              <a:rPr lang="ru-RU" b="0" dirty="0"/>
              <a:t>если страница давно не использовалась (R=0), она, скорее всего, не нужна прямо сейчас;</a:t>
            </a:r>
          </a:p>
          <a:p>
            <a:r>
              <a:rPr lang="ru-RU" b="0" dirty="0"/>
              <a:t>а если она ещё и не изменялась (M=0),</a:t>
            </a:r>
            <a:br>
              <a:rPr lang="ru-RU" b="0" dirty="0"/>
            </a:br>
            <a:r>
              <a:rPr lang="ru-RU" b="0" dirty="0"/>
              <a:t>то её можно просто перезаписать без записи на диск —</a:t>
            </a:r>
            <a:br>
              <a:rPr lang="ru-RU" b="0" dirty="0"/>
            </a:br>
            <a:r>
              <a:rPr lang="ru-RU" b="0" dirty="0"/>
              <a:t>значит, выгрузка будет дешёвой.</a:t>
            </a:r>
          </a:p>
          <a:p>
            <a:r>
              <a:rPr lang="ru-RU" b="0" dirty="0"/>
              <a:t>Таким образом, NRU — это быстрый способ избавиться от страниц,</a:t>
            </a:r>
            <a:br>
              <a:rPr lang="ru-RU" b="0" dirty="0"/>
            </a:br>
            <a:r>
              <a:rPr lang="ru-RU" b="0" dirty="0"/>
              <a:t>которые «залежались» в памяти, не жертвуя активными данными.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54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большинстве архитектур R и M устанавливаются </a:t>
            </a:r>
            <a:r>
              <a:rPr lang="ru-RU" dirty="0" err="1"/>
              <a:t>аппаратно</a:t>
            </a:r>
            <a:r>
              <a:rPr lang="ru-RU" dirty="0"/>
              <a:t> —</a:t>
            </a:r>
            <a:br>
              <a:rPr lang="ru-RU" dirty="0"/>
            </a:br>
            <a:r>
              <a:rPr lang="ru-RU" dirty="0"/>
              <a:t>это просто и эффективно.</a:t>
            </a:r>
          </a:p>
          <a:p>
            <a:r>
              <a:rPr lang="ru-RU" dirty="0"/>
              <a:t>Но даже если таких битов нет, их можно «эмулировать»:</a:t>
            </a:r>
            <a:br>
              <a:rPr lang="ru-RU" dirty="0"/>
            </a:br>
            <a:r>
              <a:rPr lang="ru-RU" dirty="0"/>
              <a:t>при первом обращении к странице ОС генерирует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сама ставит R=1 или M=1 в своих таблицах</a:t>
            </a:r>
            <a:br>
              <a:rPr lang="ru-RU" dirty="0"/>
            </a:br>
            <a:r>
              <a:rPr lang="ru-RU" dirty="0"/>
              <a:t>и затем продолжает выполнение.</a:t>
            </a:r>
          </a:p>
          <a:p>
            <a:r>
              <a:rPr lang="ru-RU" dirty="0"/>
              <a:t>Это медленнее, но позволяет реализовать NRU даже на простых системах или микроконтроллерах.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5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Алгоритм NRU — это первый шаг от наивных решений к «умным».</a:t>
            </a:r>
          </a:p>
          <a:p>
            <a:r>
              <a:rPr lang="ru-RU" b="0" dirty="0"/>
              <a:t>Он прост, требует лишь двух бит информации, и показывает приличные результаты.</a:t>
            </a:r>
          </a:p>
          <a:p>
            <a:r>
              <a:rPr lang="ru-RU" b="0" dirty="0"/>
              <a:t>Однако у него есть ограничения — он не знает, насколько «давно» страница не использовалась,</a:t>
            </a:r>
            <a:br>
              <a:rPr lang="ru-RU" b="0" dirty="0"/>
            </a:br>
            <a:r>
              <a:rPr lang="ru-RU" b="0" dirty="0"/>
              <a:t>и выбирает случайно среди кандидатов.</a:t>
            </a:r>
          </a:p>
          <a:p>
            <a:r>
              <a:rPr lang="ru-RU" b="0" dirty="0"/>
              <a:t>Поэтому NRU часто рассматривают как учебную модель</a:t>
            </a:r>
            <a:br>
              <a:rPr lang="ru-RU" b="0" dirty="0"/>
            </a:br>
            <a:r>
              <a:rPr lang="ru-RU" b="0" dirty="0"/>
              <a:t>или основу для более точных алгоритмов, таких как </a:t>
            </a:r>
            <a:r>
              <a:rPr lang="ru-RU" b="0" dirty="0" err="1"/>
              <a:t>Clock</a:t>
            </a:r>
            <a:r>
              <a:rPr lang="ru-RU" b="0" dirty="0"/>
              <a:t> (Second </a:t>
            </a:r>
            <a:r>
              <a:rPr lang="ru-RU" b="0" dirty="0" err="1"/>
              <a:t>Chance</a:t>
            </a:r>
            <a:r>
              <a:rPr lang="ru-RU" b="0" dirty="0"/>
              <a:t>) и LRU.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49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FIFO — один из самых ранних и простых алгоритмов замещения страниц.</a:t>
            </a:r>
          </a:p>
          <a:p>
            <a:r>
              <a:rPr lang="ru-RU" b="0" dirty="0"/>
              <a:t>Его принцип ровно такой же, как в обычной очереди:</a:t>
            </a:r>
            <a:br>
              <a:rPr lang="ru-RU" b="0" dirty="0"/>
            </a:br>
            <a:r>
              <a:rPr lang="ru-RU" b="0" dirty="0"/>
              <a:t>кто пришёл первым — тот и уйдёт первым.</a:t>
            </a:r>
          </a:p>
          <a:p>
            <a:r>
              <a:rPr lang="ru-RU" b="0" dirty="0"/>
              <a:t>Операционная система хранит список страниц в порядке их загрузки.</a:t>
            </a:r>
            <a:br>
              <a:rPr lang="ru-RU" b="0" dirty="0"/>
            </a:br>
            <a:r>
              <a:rPr lang="ru-RU" b="0" dirty="0"/>
              <a:t>При каждом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</a:t>
            </a:r>
            <a:r>
              <a:rPr lang="ru-RU" b="0" dirty="0"/>
              <a:t> новая страница добавляется в конец очереди,</a:t>
            </a:r>
            <a:br>
              <a:rPr lang="ru-RU" b="0" dirty="0"/>
            </a:br>
            <a:r>
              <a:rPr lang="ru-RU" b="0" dirty="0"/>
              <a:t>а та, что находится в начале — удаляется из памяти.</a:t>
            </a:r>
          </a:p>
          <a:p>
            <a:r>
              <a:rPr lang="ru-RU" b="0" dirty="0"/>
              <a:t>Алгоритм почти не требует вычислений и поэтому считается низкозатратным по ресурсам.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2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Рассмотрим, как работает FIFO на примере.</a:t>
            </a:r>
          </a:p>
          <a:p>
            <a:r>
              <a:rPr lang="ru-RU" dirty="0"/>
              <a:t>Пусть в памяти три страницы, а программа обращается к страницам 1, 2, 3, 4, 1, 2, 5...</a:t>
            </a:r>
          </a:p>
          <a:p>
            <a:r>
              <a:rPr lang="ru-RU" dirty="0"/>
              <a:t>После загрузки первых трёх память заполнена.</a:t>
            </a:r>
            <a:br>
              <a:rPr lang="ru-RU" dirty="0"/>
            </a:br>
            <a:r>
              <a:rPr lang="ru-RU" dirty="0"/>
              <a:t>Когда приходит запрос к новой странице 4,</a:t>
            </a:r>
            <a:br>
              <a:rPr lang="ru-RU" dirty="0"/>
            </a:br>
            <a:r>
              <a:rPr lang="ru-RU" dirty="0"/>
              <a:t>ОС удаляет первую загруженную — страницу 1.</a:t>
            </a:r>
          </a:p>
          <a:p>
            <a:r>
              <a:rPr lang="ru-RU" dirty="0"/>
              <a:t>Дальше при обращении к странице 1 снова возникает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—</a:t>
            </a:r>
            <a:br>
              <a:rPr lang="ru-RU" dirty="0"/>
            </a:br>
            <a:r>
              <a:rPr lang="ru-RU" dirty="0"/>
              <a:t>потому что она уже была вытеснена.</a:t>
            </a:r>
          </a:p>
          <a:p>
            <a:r>
              <a:rPr lang="ru-RU" dirty="0"/>
              <a:t>Так FIFO поочерёдно удаляет старейшие страницы, не проверяя, нужны ли они ещё.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07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FIFO часто сравнивают с магазином, где количество полок ограничено.</a:t>
            </a:r>
          </a:p>
          <a:p>
            <a:r>
              <a:rPr lang="ru-RU" b="0" dirty="0"/>
              <a:t>Когда появляется новый товар, нужно освободить место.</a:t>
            </a:r>
            <a:br>
              <a:rPr lang="ru-RU" b="0" dirty="0"/>
            </a:br>
            <a:r>
              <a:rPr lang="ru-RU" b="0" dirty="0"/>
              <a:t>Логика FIFO — убрать тот продукт, что был добавлен раньше всех.</a:t>
            </a:r>
          </a:p>
          <a:p>
            <a:r>
              <a:rPr lang="ru-RU" b="0" dirty="0"/>
              <a:t>Но очевидно, что старый не значит «ненужный»:</a:t>
            </a:r>
            <a:br>
              <a:rPr lang="ru-RU" b="0" dirty="0"/>
            </a:br>
            <a:r>
              <a:rPr lang="ru-RU" b="0" dirty="0"/>
              <a:t>можно убрать муку или соль, хотя их покупают каждый день.</a:t>
            </a:r>
          </a:p>
          <a:p>
            <a:r>
              <a:rPr lang="ru-RU" b="0" dirty="0"/>
              <a:t>В системах памяти это приводит к тому,</a:t>
            </a:r>
            <a:br>
              <a:rPr lang="ru-RU" b="0" dirty="0"/>
            </a:br>
            <a:r>
              <a:rPr lang="ru-RU" b="0" dirty="0"/>
              <a:t>что из памяти удаляются часто используемые страницы,</a:t>
            </a:r>
            <a:br>
              <a:rPr lang="ru-RU" b="0" dirty="0"/>
            </a:br>
            <a:r>
              <a:rPr lang="ru-RU" b="0" dirty="0"/>
              <a:t>вызывая </a:t>
            </a:r>
            <a:r>
              <a:rPr lang="ru-RU" b="0" dirty="0" err="1"/>
              <a:t>cascade</a:t>
            </a:r>
            <a:r>
              <a:rPr lang="ru-RU" b="0" dirty="0"/>
              <a:t>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faults</a:t>
            </a:r>
            <a:r>
              <a:rPr lang="ru-RU" b="0" dirty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FIFO прост и понятен, но у него есть серьёзные минусы.</a:t>
            </a:r>
          </a:p>
          <a:p>
            <a:r>
              <a:rPr lang="ru-RU" dirty="0"/>
              <a:t>Он не анализирует, насколько часто или недавно использовалась страница.</a:t>
            </a:r>
          </a:p>
          <a:p>
            <a:r>
              <a:rPr lang="ru-RU" dirty="0"/>
              <a:t>Поэтому страница, которая активно используется, может быть удалена только потому, что она была загружена первой.</a:t>
            </a:r>
          </a:p>
          <a:p>
            <a:r>
              <a:rPr lang="ru-RU" dirty="0"/>
              <a:t>В некоторых случаях увеличение объёма памяти даже </a:t>
            </a:r>
            <a:r>
              <a:rPr lang="ru-RU" b="1" dirty="0"/>
              <a:t>ухудшает производительность</a:t>
            </a:r>
            <a:r>
              <a:rPr lang="ru-RU" dirty="0"/>
              <a:t> —</a:t>
            </a:r>
            <a:br>
              <a:rPr lang="ru-RU" dirty="0"/>
            </a:br>
            <a:r>
              <a:rPr lang="ru-RU" dirty="0"/>
              <a:t>это явление называется </a:t>
            </a:r>
            <a:r>
              <a:rPr lang="ru-RU" b="1" dirty="0"/>
              <a:t>аномалией </a:t>
            </a:r>
            <a:r>
              <a:rPr lang="ru-RU" b="1" dirty="0" err="1"/>
              <a:t>Белади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2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FIFO стал отправной точкой для многих последующих алгоритмов.</a:t>
            </a:r>
          </a:p>
          <a:p>
            <a:r>
              <a:rPr lang="ru-RU" dirty="0"/>
              <a:t>Он лёгок в понимании и часто используется для тестирования новых идей,</a:t>
            </a:r>
            <a:r>
              <a:rPr lang="en-US" dirty="0"/>
              <a:t> </a:t>
            </a:r>
            <a:r>
              <a:rPr lang="ru-RU" dirty="0"/>
              <a:t>но в чистом виде применяется редко из-за непредсказуемого поведения.</a:t>
            </a:r>
          </a:p>
          <a:p>
            <a:r>
              <a:rPr lang="ru-RU" dirty="0"/>
              <a:t>Однако идея «очереди страниц» стала основой</a:t>
            </a:r>
            <a:br>
              <a:rPr lang="ru-RU" dirty="0"/>
            </a:br>
            <a:r>
              <a:rPr lang="ru-RU" dirty="0"/>
              <a:t>для более умных алгоритмов — например, </a:t>
            </a:r>
            <a:r>
              <a:rPr lang="ru-RU" b="1" dirty="0"/>
              <a:t>Second </a:t>
            </a:r>
            <a:r>
              <a:rPr lang="ru-RU" b="1" dirty="0" err="1"/>
              <a:t>Chance</a:t>
            </a:r>
            <a:r>
              <a:rPr lang="ru-RU" dirty="0"/>
              <a:t> и </a:t>
            </a:r>
            <a:r>
              <a:rPr lang="ru-RU" b="1" dirty="0" err="1"/>
              <a:t>Clock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которые мы рассмотрим далее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5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уже видели, что алгоритм FIFO прост, но слишком «слепой»:</a:t>
            </a:r>
            <a:br>
              <a:rPr lang="ru-RU" dirty="0"/>
            </a:br>
            <a:r>
              <a:rPr lang="ru-RU" dirty="0"/>
              <a:t>он может удалить страницу, которая активно используется только потому, что она загружена давно.</a:t>
            </a:r>
          </a:p>
          <a:p>
            <a:r>
              <a:rPr lang="ru-RU" dirty="0"/>
              <a:t>Алгоритм второго шанса решает эту проблему очень элегантно.</a:t>
            </a:r>
          </a:p>
          <a:p>
            <a:r>
              <a:rPr lang="ru-RU" dirty="0"/>
              <a:t>При выборе жертвы для замещения ОС смотрит на </a:t>
            </a:r>
            <a:r>
              <a:rPr lang="ru-RU" b="1" dirty="0"/>
              <a:t>бит R</a:t>
            </a:r>
            <a:r>
              <a:rPr lang="ru-RU" dirty="0"/>
              <a:t>, который показывает, использовалась ли страница недавно.</a:t>
            </a:r>
          </a:p>
          <a:p>
            <a:r>
              <a:rPr lang="ru-RU" dirty="0"/>
              <a:t>Если страница использовалась, она получает «второй шанс» — остаётся в памяти, а поиск кандидата продолжается.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Инверсная таблица представляла собой глобальную структуру, общую для всех процессов.</a:t>
            </a:r>
          </a:p>
          <a:p>
            <a:r>
              <a:rPr lang="ru-RU" b="0" dirty="0"/>
              <a:t>При обращении к памяти процессор вычислял </a:t>
            </a:r>
            <a:r>
              <a:rPr lang="ru-RU" b="0" dirty="0" err="1"/>
              <a:t>хеш</a:t>
            </a:r>
            <a:r>
              <a:rPr lang="ru-RU" b="0" dirty="0"/>
              <a:t> по комбинации: идентификатор процесса и номер виртуальной страницы.</a:t>
            </a:r>
          </a:p>
          <a:p>
            <a:r>
              <a:rPr lang="ru-RU" b="0" dirty="0"/>
              <a:t>Если запись находилась — получался физический фрейм.</a:t>
            </a:r>
          </a:p>
          <a:p>
            <a:r>
              <a:rPr lang="ru-RU" b="0" dirty="0"/>
              <a:t>Если нет — страница отсутствовала в памяти, и ОС загружала её с диска.</a:t>
            </a:r>
          </a:p>
          <a:p>
            <a:r>
              <a:rPr lang="ru-RU" b="0" dirty="0"/>
              <a:t>Такой подход особенно хорошо работал в больших серверных системах IBM и HP в 80–90-х.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5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Страницы хранятся в очереди FIFO</a:t>
            </a:r>
          </a:p>
          <a:p>
            <a:r>
              <a:rPr lang="ru-RU" b="0" dirty="0"/>
              <a:t>При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</a:t>
            </a:r>
            <a:r>
              <a:rPr lang="ru-RU" b="0" dirty="0"/>
              <a:t> ОС рассматривает самую старую страницу (в начале очереди)</a:t>
            </a:r>
          </a:p>
          <a:p>
            <a:r>
              <a:rPr lang="ru-RU" b="0" dirty="0"/>
              <a:t>Если R = 0, страница удаляется — давно не использовалась</a:t>
            </a:r>
          </a:p>
          <a:p>
            <a:r>
              <a:rPr lang="ru-RU" b="0" dirty="0"/>
              <a:t>Если R = 1:</a:t>
            </a:r>
          </a:p>
          <a:p>
            <a:pPr lvl="1"/>
            <a:r>
              <a:rPr lang="ru-RU" b="0" dirty="0"/>
              <a:t>сбрасывается бит R → R = 0</a:t>
            </a:r>
          </a:p>
          <a:p>
            <a:pPr lvl="1"/>
            <a:r>
              <a:rPr lang="ru-RU" b="0" dirty="0"/>
              <a:t>страница перемещается в конец очереди</a:t>
            </a:r>
          </a:p>
          <a:p>
            <a:pPr lvl="1"/>
            <a:r>
              <a:rPr lang="ru-RU" b="0" dirty="0"/>
              <a:t>её «время прибытия» обновляется</a:t>
            </a:r>
          </a:p>
          <a:p>
            <a:pPr lvl="1"/>
            <a:r>
              <a:rPr lang="ru-RU" b="0" dirty="0"/>
              <a:t>поиск продолжается со следующей страницы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2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Представьте, что в памяти восемь страниц — от A до H.</a:t>
            </a:r>
          </a:p>
          <a:p>
            <a:r>
              <a:rPr lang="ru-RU" dirty="0"/>
              <a:t>При появлении новой страницы мы начинаем с A.</a:t>
            </a:r>
            <a:br>
              <a:rPr lang="ru-RU" dirty="0"/>
            </a:br>
            <a:r>
              <a:rPr lang="ru-RU" dirty="0"/>
              <a:t>Если бит R у A равен 0 — удаляем.</a:t>
            </a:r>
            <a:br>
              <a:rPr lang="ru-RU" dirty="0"/>
            </a:br>
            <a:r>
              <a:rPr lang="ru-RU" dirty="0"/>
              <a:t>Если равен 1 — даём «второй шанс»: сбрасываем R, переносим A в конец очереди.</a:t>
            </a:r>
          </a:p>
          <a:p>
            <a:r>
              <a:rPr lang="ru-RU" dirty="0"/>
              <a:t>Затем проверяем B, и так далее.</a:t>
            </a:r>
          </a:p>
          <a:p>
            <a:r>
              <a:rPr lang="ru-RU" dirty="0"/>
              <a:t>Если все страницы недавно использовались,</a:t>
            </a:r>
            <a:br>
              <a:rPr lang="ru-RU" dirty="0"/>
            </a:br>
            <a:r>
              <a:rPr lang="ru-RU" dirty="0"/>
              <a:t>после одного полного цикла все R будут обнулены,</a:t>
            </a:r>
            <a:br>
              <a:rPr lang="ru-RU" dirty="0"/>
            </a:br>
            <a:r>
              <a:rPr lang="ru-RU" dirty="0"/>
              <a:t>и алгоритм снова начнёт с первой страницы, теперь уже удаляя её.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35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второго шанса можно рассматривать как упрощённый вариант NRU:</a:t>
            </a:r>
            <a:br>
              <a:rPr lang="ru-RU" dirty="0"/>
            </a:br>
            <a:r>
              <a:rPr lang="ru-RU" dirty="0"/>
              <a:t>он использует только один бит — R, но реагирует на него динамически.</a:t>
            </a:r>
          </a:p>
          <a:p>
            <a:r>
              <a:rPr lang="ru-RU" dirty="0"/>
              <a:t>Если страница активно используется, она получает дополнительное время в памяти,</a:t>
            </a:r>
            <a:br>
              <a:rPr lang="ru-RU" dirty="0"/>
            </a:br>
            <a:r>
              <a:rPr lang="ru-RU" dirty="0"/>
              <a:t>но если система видит, что страница не «светилась» долго — её заменяют.</a:t>
            </a:r>
          </a:p>
          <a:p>
            <a:r>
              <a:rPr lang="ru-RU" dirty="0"/>
              <a:t>В худшем случае, когда все страницы используются равномерно,</a:t>
            </a:r>
            <a:br>
              <a:rPr lang="ru-RU" dirty="0"/>
            </a:br>
            <a:r>
              <a:rPr lang="ru-RU" dirty="0"/>
              <a:t>алгоритм фактически ведёт себя как обычный FIFO.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8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Второй шанс стал важным шагом вперёд по сравнению с FIFO.</a:t>
            </a:r>
            <a:br>
              <a:rPr lang="ru-RU" dirty="0"/>
            </a:br>
            <a:r>
              <a:rPr lang="ru-RU" dirty="0"/>
              <a:t>Он прост и требует минимальных изменений, но при этом значительно снижает вероятность удаления активных страниц.</a:t>
            </a:r>
          </a:p>
          <a:p>
            <a:r>
              <a:rPr lang="ru-RU" dirty="0"/>
              <a:t>Однако он всё ещё не различает, насколько активно страница используется.</a:t>
            </a:r>
          </a:p>
          <a:p>
            <a:r>
              <a:rPr lang="ru-RU" dirty="0"/>
              <a:t>Чтобы ускорить его и избавиться от длинной очереди, в системах стали использовать </a:t>
            </a:r>
            <a:r>
              <a:rPr lang="ru-RU" b="1" dirty="0" err="1"/>
              <a:t>Clock</a:t>
            </a:r>
            <a:r>
              <a:rPr lang="ru-RU" b="1" dirty="0"/>
              <a:t> </a:t>
            </a:r>
            <a:r>
              <a:rPr lang="ru-RU" b="1" dirty="0" err="1"/>
              <a:t>Algorithm</a:t>
            </a:r>
            <a:r>
              <a:rPr lang="ru-RU" dirty="0"/>
              <a:t> —</a:t>
            </a:r>
            <a:br>
              <a:rPr lang="ru-RU" dirty="0"/>
            </a:br>
            <a:r>
              <a:rPr lang="ru-RU" dirty="0"/>
              <a:t>ту же идею, но реализованную через циклический указатель.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9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14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Clock</a:t>
            </a:r>
            <a:r>
              <a:rPr lang="ru-RU" dirty="0"/>
              <a:t> — это оптимизированная версия Second </a:t>
            </a:r>
            <a:r>
              <a:rPr lang="ru-RU" dirty="0" err="1"/>
              <a:t>Chance</a:t>
            </a:r>
            <a:r>
              <a:rPr lang="ru-RU" dirty="0"/>
              <a:t>.</a:t>
            </a:r>
          </a:p>
          <a:p>
            <a:r>
              <a:rPr lang="ru-RU" dirty="0"/>
              <a:t>Если в предыдущем алгоритме страницы постоянно перемещались в конец списка,</a:t>
            </a:r>
            <a:br>
              <a:rPr lang="ru-RU" dirty="0"/>
            </a:br>
            <a:r>
              <a:rPr lang="ru-RU" dirty="0"/>
              <a:t>то здесь мы просто организуем их в </a:t>
            </a:r>
            <a:r>
              <a:rPr lang="ru-RU" b="1" dirty="0"/>
              <a:t>кольцо</a:t>
            </a:r>
            <a:r>
              <a:rPr lang="ru-RU" dirty="0"/>
              <a:t>, как на циферблате.</a:t>
            </a:r>
          </a:p>
          <a:p>
            <a:r>
              <a:rPr lang="ru-RU" dirty="0"/>
              <a:t>Указатель («стрелка») показывает на страницу, которая в памяти дольше всех.</a:t>
            </a:r>
            <a:br>
              <a:rPr lang="ru-RU" dirty="0"/>
            </a:br>
            <a:r>
              <a:rPr lang="ru-RU" dirty="0"/>
              <a:t>При страничном прерывании мы двигаем стрелку по кругу, проверяя страницы одну за другой.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Представим 4 страницы в памяти (A, B, C, D)</a:t>
            </a:r>
          </a:p>
          <a:p>
            <a:r>
              <a:rPr lang="ru-RU" dirty="0"/>
              <a:t>Указатель изначально указывает на A</a:t>
            </a:r>
          </a:p>
          <a:p>
            <a:r>
              <a:rPr lang="ru-RU" dirty="0"/>
              <a:t>Состояние битов:</a:t>
            </a:r>
          </a:p>
          <a:p>
            <a:r>
              <a:rPr lang="ru-RU" dirty="0"/>
              <a:t>A: R=1, B: R=1, C: R=0, D: R=1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24547-A9F1-9425-79A4-54C6AC17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F962F3-22D8-5AA0-21E0-4F367C30A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37F96-DAF9-32F0-F9BB-AB548E7F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dirty="0"/>
              <a:t>:</a:t>
            </a:r>
          </a:p>
          <a:p>
            <a:r>
              <a:rPr lang="ru-RU" dirty="0"/>
              <a:t>Проверяем A → R=1 → сбрасываем, двигаемся к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00EDD-79AD-B64C-9AA3-1B61FD527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41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B7E2-1DBF-B315-6B80-5FBBEBCEE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F4D55-84A6-6E25-26AC-86EA15558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45887-D7CE-5687-58B4-356911160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Проверяем B → R=1 → сбрасываем, двигаемся к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78417-C9AA-B610-1C58-C2A26A8D1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23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6FA3A-8DB0-99C1-812E-0B88244F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03111-56D3-3790-7957-F27A9DA6F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76161-FB3D-CCE3-A445-245A1A744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Проверяем C → R=0 → </a:t>
            </a:r>
            <a:r>
              <a:rPr lang="ru-RU" b="1" dirty="0"/>
              <a:t>замещаем C</a:t>
            </a:r>
            <a:endParaRPr lang="ru-RU" dirty="0"/>
          </a:p>
          <a:p>
            <a:r>
              <a:rPr lang="ru-RU" dirty="0"/>
              <a:t>После замещения стрелка указывает на следующую страницу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3660E-E469-4AA9-1651-B50A42575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5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Со временем оказалось, что поиск по </a:t>
            </a:r>
            <a:r>
              <a:rPr lang="ru-RU" b="0" dirty="0" err="1"/>
              <a:t>хешу</a:t>
            </a:r>
            <a:r>
              <a:rPr lang="ru-RU" b="0" dirty="0"/>
              <a:t> и поддержка общей таблицы создают больше проблем, чем решают.</a:t>
            </a:r>
          </a:p>
          <a:p>
            <a:r>
              <a:rPr lang="ru-RU" b="0" dirty="0"/>
              <a:t>Современные процессоры пошли по пути иерархических таблиц и кэширования адресов (TLB).</a:t>
            </a:r>
          </a:p>
          <a:p>
            <a:r>
              <a:rPr lang="ru-RU" b="0" dirty="0" err="1"/>
              <a:t>Inverted</a:t>
            </a:r>
            <a:r>
              <a:rPr lang="ru-RU" b="0" dirty="0"/>
              <a:t> Page </a:t>
            </a:r>
            <a:r>
              <a:rPr lang="ru-RU" b="0" dirty="0" err="1"/>
              <a:t>Tables</a:t>
            </a:r>
            <a:r>
              <a:rPr lang="ru-RU" b="0" dirty="0"/>
              <a:t> остались в истории — как важный эксперимент, показавший, что управление памятью можно масштабировать,</a:t>
            </a:r>
            <a:br>
              <a:rPr lang="ru-RU" b="0" dirty="0"/>
            </a:br>
            <a:r>
              <a:rPr lang="ru-RU" b="0" dirty="0"/>
              <a:t>но сегодня эта идея реализована более эффективно через многоуровневые таблицы и </a:t>
            </a:r>
            <a:r>
              <a:rPr lang="ru-RU" b="0" dirty="0" err="1"/>
              <a:t>Radix</a:t>
            </a:r>
            <a:r>
              <a:rPr lang="ru-RU" b="0" dirty="0"/>
              <a:t> Page </a:t>
            </a:r>
            <a:r>
              <a:rPr lang="ru-RU" b="0" dirty="0" err="1"/>
              <a:t>Tables</a:t>
            </a:r>
            <a:r>
              <a:rPr lang="ru-RU" b="0" dirty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42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Clock</a:t>
            </a:r>
            <a:r>
              <a:rPr lang="ru-RU" dirty="0"/>
              <a:t> алгоритм — один из самых практичных и распространённых.</a:t>
            </a:r>
          </a:p>
          <a:p>
            <a:r>
              <a:rPr lang="ru-RU" dirty="0"/>
              <a:t>Он не требует постоянного перемещения страниц, а лишь обходит их по кругу, сбрасывая биты R.</a:t>
            </a:r>
          </a:p>
          <a:p>
            <a:r>
              <a:rPr lang="ru-RU" dirty="0"/>
              <a:t>При этом сохраняется идея «второго шанса», но цена реализации гораздо ниже.</a:t>
            </a:r>
          </a:p>
          <a:p>
            <a:r>
              <a:rPr lang="ru-RU" dirty="0"/>
              <a:t>Именно поэтому </a:t>
            </a:r>
            <a:r>
              <a:rPr lang="ru-RU" dirty="0" err="1"/>
              <a:t>Clock</a:t>
            </a:r>
            <a:r>
              <a:rPr lang="ru-RU" dirty="0"/>
              <a:t> стал </a:t>
            </a:r>
            <a:r>
              <a:rPr lang="ru-RU" b="1" dirty="0"/>
              <a:t>де-факто стандартом</a:t>
            </a:r>
            <a:r>
              <a:rPr lang="ru-RU" dirty="0"/>
              <a:t> в современных операционных системах.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88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Clock</a:t>
            </a:r>
            <a:r>
              <a:rPr lang="ru-RU" dirty="0"/>
              <a:t> — это пример того, как простая идея может быть доведена до совершенства.</a:t>
            </a:r>
          </a:p>
          <a:p>
            <a:r>
              <a:rPr lang="ru-RU" dirty="0"/>
              <a:t>Он сохраняет дух Second </a:t>
            </a:r>
            <a:r>
              <a:rPr lang="ru-RU" dirty="0" err="1"/>
              <a:t>Chance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но делает реализацию быстрой и масштабируемой.</a:t>
            </a:r>
          </a:p>
          <a:p>
            <a:r>
              <a:rPr lang="ru-RU" dirty="0"/>
              <a:t>В реальных системах нередко применяются усовершенствованные версии —</a:t>
            </a:r>
            <a:br>
              <a:rPr lang="ru-RU" dirty="0"/>
            </a:br>
            <a:r>
              <a:rPr lang="ru-RU" b="1" dirty="0"/>
              <a:t>Enhanced </a:t>
            </a:r>
            <a:r>
              <a:rPr lang="ru-RU" b="1" dirty="0" err="1"/>
              <a:t>Clock</a:t>
            </a:r>
            <a:r>
              <a:rPr lang="ru-RU" dirty="0"/>
              <a:t>, где учитывается бит M (</a:t>
            </a:r>
            <a:r>
              <a:rPr lang="ru-RU" dirty="0" err="1"/>
              <a:t>Modified</a:t>
            </a:r>
            <a:r>
              <a:rPr lang="ru-RU" dirty="0"/>
              <a:t>),</a:t>
            </a:r>
            <a:br>
              <a:rPr lang="ru-RU" dirty="0"/>
            </a:br>
            <a:r>
              <a:rPr lang="ru-RU" dirty="0"/>
              <a:t>или </a:t>
            </a:r>
            <a:r>
              <a:rPr lang="ru-RU" b="1" dirty="0" err="1"/>
              <a:t>Two-Handed</a:t>
            </a:r>
            <a:r>
              <a:rPr lang="ru-RU" b="1" dirty="0"/>
              <a:t> </a:t>
            </a:r>
            <a:r>
              <a:rPr lang="ru-RU" b="1" dirty="0" err="1"/>
              <a:t>Clock</a:t>
            </a:r>
            <a:r>
              <a:rPr lang="ru-RU" dirty="0"/>
              <a:t>, который точнее измеряет «свежесть» страниц.</a:t>
            </a:r>
          </a:p>
          <a:p>
            <a:r>
              <a:rPr lang="ru-RU" dirty="0"/>
              <a:t>Тем не менее, базовый </a:t>
            </a:r>
            <a:r>
              <a:rPr lang="ru-RU" dirty="0" err="1"/>
              <a:t>Clock</a:t>
            </a:r>
            <a:r>
              <a:rPr lang="ru-RU" dirty="0"/>
              <a:t> по-прежнему остаётся основой управления памятью в ОС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11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Enhanced </a:t>
            </a:r>
            <a:r>
              <a:rPr lang="ru-RU" b="0" dirty="0" err="1"/>
              <a:t>Clock</a:t>
            </a:r>
            <a:r>
              <a:rPr lang="ru-RU" b="0" dirty="0"/>
              <a:t> расширяет обычный алгоритм, добавляя в расчёт бит M.</a:t>
            </a:r>
          </a:p>
          <a:p>
            <a:r>
              <a:rPr lang="ru-RU" b="0" dirty="0"/>
              <a:t>Таким образом, ОС может выбирать страницы не только по тому, когда они использовались, но и по тому, нужно ли их записывать на диск.</a:t>
            </a:r>
          </a:p>
          <a:p>
            <a:r>
              <a:rPr lang="ru-RU" b="0" dirty="0"/>
              <a:t>Алгоритм предпочитает страницы, которые не использовались и не изменялись — они самые дешёвые для удаления.</a:t>
            </a:r>
          </a:p>
          <a:p>
            <a:r>
              <a:rPr lang="ru-RU" b="0" dirty="0"/>
              <a:t>Если таких нет, выбираются страницы с более высокими «классами» по R и M.</a:t>
            </a:r>
          </a:p>
          <a:p>
            <a:r>
              <a:rPr lang="ru-RU" b="0" dirty="0"/>
              <a:t>Это делает алгоритм ближе к NRU, но с практической реализацией на «часах».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93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Two-Handed</a:t>
            </a:r>
            <a:r>
              <a:rPr lang="ru-RU" dirty="0"/>
              <a:t> </a:t>
            </a:r>
            <a:r>
              <a:rPr lang="ru-RU" dirty="0" err="1"/>
              <a:t>Clock</a:t>
            </a:r>
            <a:r>
              <a:rPr lang="ru-RU" dirty="0"/>
              <a:t> используется две «стрелки», которые движутся по кругу с небольшой разницей во времени.</a:t>
            </a:r>
          </a:p>
          <a:p>
            <a:r>
              <a:rPr lang="ru-RU" dirty="0"/>
              <a:t>Первая стрелка сбрасывает R-бит, отмечая страницу как «кандидата на замену».</a:t>
            </a:r>
          </a:p>
          <a:p>
            <a:r>
              <a:rPr lang="ru-RU" dirty="0"/>
              <a:t>Когда через некоторое время до неё доходит вторая стрелка,</a:t>
            </a:r>
            <a:br>
              <a:rPr lang="ru-RU" dirty="0"/>
            </a:br>
            <a:r>
              <a:rPr lang="ru-RU" dirty="0"/>
              <a:t>она проверяет, был ли бит R установлен снова.</a:t>
            </a:r>
          </a:p>
          <a:p>
            <a:r>
              <a:rPr lang="ru-RU" dirty="0"/>
              <a:t>Если нет — страница действительно давно не использовалась и может быть заменена.</a:t>
            </a:r>
          </a:p>
          <a:p>
            <a:r>
              <a:rPr lang="ru-RU" dirty="0"/>
              <a:t>Такой подход делает алгоритм более адаптивным, особенно при высокой активности памяти.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90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Идея LRU основана на наблюдении за поведением программ:</a:t>
            </a:r>
            <a:br>
              <a:rPr lang="ru-RU" b="0" dirty="0"/>
            </a:br>
            <a:r>
              <a:rPr lang="ru-RU" b="0" dirty="0"/>
              <a:t>если страница недавно использовалась, велика вероятность, что она снова понадобится.</a:t>
            </a:r>
          </a:p>
          <a:p>
            <a:r>
              <a:rPr lang="ru-RU" b="0" dirty="0"/>
              <a:t>А страница, к которой не обращались долго, скорее всего, «вышла из моды».</a:t>
            </a:r>
          </a:p>
          <a:p>
            <a:r>
              <a:rPr lang="ru-RU" b="0" dirty="0"/>
              <a:t>Поэтому при замещении мы удаляем ту страницу,</a:t>
            </a:r>
            <a:r>
              <a:rPr lang="en-US" b="0" dirty="0"/>
              <a:t> </a:t>
            </a:r>
            <a:r>
              <a:rPr lang="ru-RU" b="0" dirty="0"/>
              <a:t>которая не использовалась дольше всего.</a:t>
            </a:r>
          </a:p>
          <a:p>
            <a:r>
              <a:rPr lang="ru-RU" b="0" dirty="0"/>
              <a:t>Это приближает нас к идеальному алгоритму —</a:t>
            </a:r>
            <a:r>
              <a:rPr lang="en-US" b="0" dirty="0"/>
              <a:t> </a:t>
            </a:r>
            <a:r>
              <a:rPr lang="ru-RU" b="0" dirty="0"/>
              <a:t>ведь мы фактически пытаемся «предсказать будущее» на основе прошлого.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0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идеале LRU можно реализовать так:</a:t>
            </a:r>
            <a:br>
              <a:rPr lang="ru-RU" b="0" dirty="0"/>
            </a:br>
            <a:r>
              <a:rPr lang="ru-RU" b="0" dirty="0"/>
              <a:t>каждый раз, когда процессор обращается к странице, в таблице страниц записывается текущее значение глобального счётчика.</a:t>
            </a:r>
          </a:p>
          <a:p>
            <a:r>
              <a:rPr lang="ru-RU" b="0" dirty="0"/>
              <a:t>При замещении ОС просто ищет страницу с наименьшим значением счётчика —</a:t>
            </a:r>
            <a:br>
              <a:rPr lang="ru-RU" b="0" dirty="0"/>
            </a:br>
            <a:r>
              <a:rPr lang="ru-RU" b="0" dirty="0"/>
              <a:t>именно она использовалась дольше всего назад.</a:t>
            </a:r>
          </a:p>
          <a:p>
            <a:r>
              <a:rPr lang="ru-RU" b="0" dirty="0"/>
              <a:t>Такая реализация точна, но требует аппаратной поддержки и больших накладных расходов.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6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LRU в том, что он слишком «дорог» для реальных систем.</a:t>
            </a:r>
          </a:p>
          <a:p>
            <a:r>
              <a:rPr lang="ru-RU" dirty="0"/>
              <a:t>Представьте: при каждом обращении к памяти нужно обновлять таблицу страниц,</a:t>
            </a:r>
            <a:br>
              <a:rPr lang="ru-RU" dirty="0"/>
            </a:br>
            <a:r>
              <a:rPr lang="ru-RU" dirty="0"/>
              <a:t>а при каждом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— просматривать сотни записей, чтобы найти самую старую.</a:t>
            </a:r>
          </a:p>
          <a:p>
            <a:r>
              <a:rPr lang="ru-RU" dirty="0"/>
              <a:t>Поэтому современные системы применяют </a:t>
            </a:r>
            <a:r>
              <a:rPr lang="ru-RU" b="1" dirty="0"/>
              <a:t>приближённые методы</a:t>
            </a:r>
            <a:r>
              <a:rPr lang="ru-RU" dirty="0"/>
              <a:t>, которые дают почти тот же результат, но с гораздо меньшими затратами.</a:t>
            </a:r>
            <a:br>
              <a:rPr lang="ru-RU" dirty="0"/>
            </a:br>
            <a:r>
              <a:rPr lang="ru-RU" dirty="0" err="1"/>
              <a:t>Clock</a:t>
            </a:r>
            <a:r>
              <a:rPr lang="ru-RU" dirty="0"/>
              <a:t> и </a:t>
            </a:r>
            <a:r>
              <a:rPr lang="ru-RU" dirty="0" err="1"/>
              <a:t>Aging</a:t>
            </a:r>
            <a:r>
              <a:rPr lang="ru-RU" dirty="0"/>
              <a:t> — примеры таких компромиссов.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6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понять, как это работает, рассмотрим пример.</a:t>
            </a:r>
          </a:p>
          <a:p>
            <a:r>
              <a:rPr lang="ru-RU" b="0" dirty="0"/>
              <a:t>Пусть у нас три страницы в памяти, и программа обращается к ним в определённом порядке.</a:t>
            </a:r>
            <a:br>
              <a:rPr lang="ru-RU" b="0" dirty="0"/>
            </a:br>
            <a:r>
              <a:rPr lang="ru-RU" b="0" dirty="0"/>
              <a:t>Когда возникает необходимость загрузить новую страницу,</a:t>
            </a:r>
            <a:br>
              <a:rPr lang="ru-RU" b="0" dirty="0"/>
            </a:br>
            <a:r>
              <a:rPr lang="ru-RU" b="0" dirty="0"/>
              <a:t>ОС смотрит, к какой из текущих страниц давно не было обращений, и именно её удаляет.</a:t>
            </a:r>
          </a:p>
          <a:p>
            <a:r>
              <a:rPr lang="ru-RU" b="0" dirty="0"/>
              <a:t>Таким образом, LRU сохраняет «теплые» страницы в памяти, а старые, неиспользуемые — вытесняет.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73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LRU — это золотой стандарт среди алгоритмов замещения страниц.</a:t>
            </a:r>
          </a:p>
          <a:p>
            <a:r>
              <a:rPr lang="ru-RU" dirty="0"/>
              <a:t>Он прост по идее, но сложен в реализации,</a:t>
            </a:r>
            <a:r>
              <a:rPr lang="en-US" dirty="0"/>
              <a:t> </a:t>
            </a:r>
            <a:r>
              <a:rPr lang="ru-RU" dirty="0"/>
              <a:t>поэтому в реальных системах применяется в виде приближённых версий.</a:t>
            </a:r>
          </a:p>
          <a:p>
            <a:r>
              <a:rPr lang="ru-RU" dirty="0"/>
              <a:t>Однако сама концепция «удалять наименее недавно использованную страницу»</a:t>
            </a:r>
            <a:r>
              <a:rPr lang="en-US" dirty="0"/>
              <a:t> </a:t>
            </a:r>
            <a:r>
              <a:rPr lang="ru-RU" dirty="0"/>
              <a:t>лежит в основе большинства современных стратегий управления памятью.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03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Как мы уже видели, чистый LRU требует, чтобы система отслеживала каждое обращение к памяти —</a:t>
            </a:r>
            <a:br>
              <a:rPr lang="ru-RU" b="0" dirty="0"/>
            </a:br>
            <a:r>
              <a:rPr lang="ru-RU" b="0" dirty="0"/>
              <a:t>что практически невозможно без аппаратных средств.</a:t>
            </a:r>
          </a:p>
          <a:p>
            <a:r>
              <a:rPr lang="ru-RU" b="0" dirty="0"/>
              <a:t>Поэтому операционные системы применяют приближённые версии,</a:t>
            </a:r>
            <a:br>
              <a:rPr lang="ru-RU" b="0" dirty="0"/>
            </a:br>
            <a:r>
              <a:rPr lang="ru-RU" b="0" dirty="0"/>
              <a:t>которые используют простые счётчики, обновляемые </a:t>
            </a:r>
            <a:r>
              <a:rPr lang="ru-RU" b="0" dirty="0" err="1"/>
              <a:t>программно</a:t>
            </a:r>
            <a:r>
              <a:rPr lang="ru-RU" b="0" dirty="0"/>
              <a:t>.</a:t>
            </a:r>
          </a:p>
          <a:p>
            <a:r>
              <a:rPr lang="ru-RU" b="0" dirty="0"/>
              <a:t>Самая известная из них — NFU (</a:t>
            </a:r>
            <a:r>
              <a:rPr lang="ru-RU" b="0" dirty="0" err="1"/>
              <a:t>Not</a:t>
            </a:r>
            <a:r>
              <a:rPr lang="ru-RU" b="0" dirty="0"/>
              <a:t> </a:t>
            </a:r>
            <a:r>
              <a:rPr lang="ru-RU" b="0" dirty="0" err="1"/>
              <a:t>Frequently</a:t>
            </a:r>
            <a:r>
              <a:rPr lang="ru-RU" b="0" dirty="0"/>
              <a:t> </a:t>
            </a:r>
            <a:r>
              <a:rPr lang="ru-RU" b="0" dirty="0" err="1"/>
              <a:t>Used</a:t>
            </a:r>
            <a:r>
              <a:rPr lang="ru-RU" b="0" dirty="0"/>
              <a:t>),</a:t>
            </a:r>
            <a:r>
              <a:rPr lang="en-US" b="0" dirty="0"/>
              <a:t> </a:t>
            </a:r>
            <a:r>
              <a:rPr lang="ru-RU" b="0" dirty="0"/>
              <a:t>а затем её усовершенствованный вариант — </a:t>
            </a:r>
            <a:r>
              <a:rPr lang="ru-RU" b="0" dirty="0" err="1"/>
              <a:t>Aging</a:t>
            </a:r>
            <a:r>
              <a:rPr lang="ru-RU" b="0" dirty="0"/>
              <a:t>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9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Когда программа обращается к странице, которой нет в оперативной памяти, возникает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</a:t>
            </a:r>
            <a:r>
              <a:rPr lang="ru-RU" b="0" dirty="0"/>
              <a:t>.</a:t>
            </a:r>
          </a:p>
          <a:p>
            <a:r>
              <a:rPr lang="ru-RU" b="0" dirty="0"/>
              <a:t>Операционной системе нужно загрузить нужную страницу, но память ограничена, поэтому придётся выгрузить одну из уже находящихся.</a:t>
            </a:r>
          </a:p>
          <a:p>
            <a:r>
              <a:rPr lang="ru-RU" b="0" dirty="0"/>
              <a:t>Если страница была изменена, ОС должна записать её обратно на диск — это медленно.</a:t>
            </a:r>
            <a:br>
              <a:rPr lang="ru-RU" b="0" dirty="0"/>
            </a:br>
            <a:r>
              <a:rPr lang="ru-RU" b="0" dirty="0"/>
              <a:t>Если страница не изменилась, можно просто перезаписать её.</a:t>
            </a:r>
          </a:p>
          <a:p>
            <a:r>
              <a:rPr lang="ru-RU" b="0" dirty="0"/>
              <a:t>Главная цель — выбрать такую страницу для замещения, чтобы минимизировать количество будущих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faults</a:t>
            </a:r>
            <a:r>
              <a:rPr lang="ru-RU" b="0" dirty="0"/>
              <a:t> и сохранить производительность.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16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NFU хранит для каждой страницы счётчик — сколько раз к ней обращались за последнее время.</a:t>
            </a:r>
          </a:p>
          <a:p>
            <a:r>
              <a:rPr lang="ru-RU" dirty="0"/>
              <a:t>При каждом системном тике ОС просматривает все страницы: если страница использовалась (бит R=1), её счётчик увеличивается.</a:t>
            </a:r>
          </a:p>
          <a:p>
            <a:r>
              <a:rPr lang="ru-RU" dirty="0"/>
              <a:t>Когда происходит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, удаляется страница с минимальным счётчиком — то есть наименее часто используемая.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934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Проблема NFU в том, что он не «забывает» старую активность.</a:t>
            </a:r>
          </a:p>
          <a:p>
            <a:r>
              <a:rPr lang="ru-RU" dirty="0"/>
              <a:t>Страницы, активно использовавшиеся раньше, будут иметь высокий счётчик даже спустя минуты.</a:t>
            </a:r>
          </a:p>
          <a:p>
            <a:r>
              <a:rPr lang="ru-RU" dirty="0"/>
              <a:t>Например, в многофазной программе страницы из первой фазы будут навсегда считаться популярными,</a:t>
            </a:r>
            <a:br>
              <a:rPr lang="ru-RU" dirty="0"/>
            </a:br>
            <a:r>
              <a:rPr lang="ru-RU" dirty="0"/>
              <a:t>хотя на самом деле они больше не нужны.</a:t>
            </a:r>
          </a:p>
          <a:p>
            <a:r>
              <a:rPr lang="ru-RU" dirty="0"/>
              <a:t>Поэтому NFU нужно «научить забывать» — и так появляется алгоритм </a:t>
            </a:r>
            <a:r>
              <a:rPr lang="ru-RU" b="1" dirty="0" err="1"/>
              <a:t>Aging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1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Aging</a:t>
            </a:r>
            <a:r>
              <a:rPr lang="ru-RU" dirty="0"/>
              <a:t> решает главную проблему NFU:</a:t>
            </a:r>
            <a:br>
              <a:rPr lang="ru-RU" dirty="0"/>
            </a:br>
            <a:r>
              <a:rPr lang="ru-RU" dirty="0"/>
              <a:t>теперь система </a:t>
            </a:r>
            <a:r>
              <a:rPr lang="ru-RU" b="1" dirty="0"/>
              <a:t>забывает старые обращения</a:t>
            </a:r>
            <a:r>
              <a:rPr lang="ru-RU" dirty="0"/>
              <a:t>.</a:t>
            </a:r>
          </a:p>
          <a:p>
            <a:r>
              <a:rPr lang="ru-RU" dirty="0"/>
              <a:t>При каждом тике таймера все счётчики немного «стареют»:</a:t>
            </a:r>
            <a:r>
              <a:rPr lang="en-US" dirty="0"/>
              <a:t> </a:t>
            </a:r>
            <a:r>
              <a:rPr lang="ru-RU" dirty="0"/>
              <a:t>их значение сдвигается вправо,</a:t>
            </a:r>
            <a:r>
              <a:rPr lang="en-US" dirty="0"/>
              <a:t> </a:t>
            </a:r>
            <a:r>
              <a:rPr lang="ru-RU" dirty="0"/>
              <a:t>а текущий бит R добавляется влево.</a:t>
            </a:r>
          </a:p>
          <a:p>
            <a:r>
              <a:rPr lang="ru-RU" dirty="0"/>
              <a:t>Если страница использовалась недавно — старший бит станет 1.</a:t>
            </a:r>
          </a:p>
          <a:p>
            <a:r>
              <a:rPr lang="ru-RU" dirty="0"/>
              <a:t>Если нет — все старшие биты постепенно обнулятся,</a:t>
            </a:r>
            <a:r>
              <a:rPr lang="en-US" dirty="0"/>
              <a:t> </a:t>
            </a:r>
            <a:r>
              <a:rPr lang="ru-RU" dirty="0"/>
              <a:t>и страница со временем будет считаться неактивной.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806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пример: шесть страниц и биты обращений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1 0 1 0 1 1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1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352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9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тик, биты </a:t>
            </a:r>
            <a:r>
              <a:rPr lang="en-US" dirty="0"/>
              <a:t>R </a:t>
            </a:r>
            <a:r>
              <a:rPr lang="ru-RU" dirty="0"/>
              <a:t>страниц такие: 1 1 0 0 1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5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4EE1-FD5D-F12F-C0DA-C02F4B574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E3B93-6FEC-0A1E-534A-694CFD1F1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F06CB-2705-CB74-8B0D-AEF962BB1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1B85-201E-9055-464A-84A17A120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76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D05A-0FE0-3B15-DAD4-7E0CB9F5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5533C-9C1B-230F-325B-985DF0519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5476C-041C-048F-A1E7-10B17364C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E33B8-1C4B-1E30-3FC6-442D7CC8B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88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781A7-DB30-5E6D-3E89-30368C636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EB714A-3C59-170E-E110-129F9EA23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8B01F-13F7-9FDF-0B1D-AB66E882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38F8A-A183-0FEE-E6D2-11EDEA94F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Очевидное, но плохое решение — просто удалять случайную страницу.</a:t>
            </a:r>
          </a:p>
          <a:p>
            <a:r>
              <a:rPr lang="ru-RU" dirty="0"/>
              <a:t>Это приведёт к тому, что система будет постоянно подгружать и выгружать одни и те же страницы.</a:t>
            </a:r>
          </a:p>
          <a:p>
            <a:r>
              <a:rPr lang="ru-RU" dirty="0"/>
              <a:t>Поэтому все современные ОС используют продуманные алгоритмы, которые стараются оставить в памяти наиболее «живые» страницы,</a:t>
            </a:r>
            <a:br>
              <a:rPr lang="ru-RU" dirty="0"/>
            </a:br>
            <a:r>
              <a:rPr lang="ru-RU" dirty="0"/>
              <a:t>а выгружать те, которые используются редко или не понадобятся в ближайшее время.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3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4B07-707D-63B1-A66F-BDBDD0A0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129472-3E51-5DCE-1CA7-9FC6230A7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87BAB-3694-B008-6153-1F84B93C2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тик: Биты </a:t>
            </a:r>
            <a:r>
              <a:rPr lang="en-US" dirty="0"/>
              <a:t>R 1 1 0 1 0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F54C2-C77F-667D-A6BF-4B667EE7A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412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C9D7B-2FC3-8304-55CB-70D64B6BE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0B42E-3E5F-3704-61FB-D291BC879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B614C-3BAA-F3C9-0743-6AECA8BE7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A2F1-A91C-7075-C707-E3D0609C8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738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2955-2D59-FAE5-1E0D-B1401C306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29917C-F66D-A9DA-6C21-E6E51F02A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7FD2C-4F79-5F37-91D3-D5C4DFD04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7BF26-B9EF-E0E0-0457-6A0B9270F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501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78F84-7CA8-30E5-90C5-02C53DF0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54CC1-C1E9-66DA-C7B9-BC4BEB977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ED637-0C99-9518-4F58-3CF8009F1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38BC-9981-342B-BA18-E12501573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2DB5-4DC2-83A5-A4DE-800ABFA6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5B5BA-7ADC-F98B-D0B5-B997556F2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8B9B1-DF40-C4A5-E1D5-FE08BBEE4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Тик 3: Биты 1 0 0 0 1 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D9DD1-B54A-8186-FC75-E0D3989F2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20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C5B7C-F2DD-3E7A-DBF7-F84CB735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CEC01-8552-3A3E-416E-A7DAC4D15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5EE1E-F407-D735-999E-DA362B974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395D-D22B-23BD-46B9-90527AD36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3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02FDF-A0C5-660B-723A-FCD58FE2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EDBBA-D011-6AB4-CDDC-E462F76FA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5B977E-2235-DC8B-F120-B2E0FABEA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6D163-7111-5434-4CC4-D30AE50AA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76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D075-311D-339F-4691-2B5C7B89A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B510D-D778-AAFF-35AB-BF2A50134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3AB78F-1BE3-D6D9-15D5-AFD22A4EF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2DF44-7C18-C70F-5551-5380E6DDA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123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E922-34FF-FB13-9D66-616304F6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52FD5-6C6A-3ADD-D13B-8808533F3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A2A9B-1665-D3E0-90A9-1B2DDED2F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Тик </a:t>
            </a:r>
            <a:r>
              <a:rPr lang="en-US" dirty="0"/>
              <a:t>4</a:t>
            </a:r>
            <a:r>
              <a:rPr lang="ru-RU" dirty="0"/>
              <a:t>: Биты </a:t>
            </a:r>
            <a:r>
              <a:rPr lang="en-US" dirty="0"/>
              <a:t>0 1 1 0 0 0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F9875-6954-0AA5-DF50-62AE12DAB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65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46E1-F14D-72F0-0516-CA01C283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17EEE-EDB6-4DD1-D7E1-661C78401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8A7A4-0B42-FA1B-800C-3F292A38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E5BEF-653F-B33B-50B1-8028BB9E0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7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Оптимальный алгоритм — теоретически лучший.</a:t>
            </a:r>
          </a:p>
          <a:p>
            <a:r>
              <a:rPr lang="ru-RU" b="0" dirty="0"/>
              <a:t>Его суть проста:</a:t>
            </a:r>
            <a:br>
              <a:rPr lang="ru-RU" b="0" dirty="0"/>
            </a:br>
            <a:r>
              <a:rPr lang="ru-RU" b="0" dirty="0"/>
              <a:t>когда возникает </a:t>
            </a:r>
            <a:r>
              <a:rPr lang="ru-RU" b="0" dirty="0" err="1"/>
              <a:t>page</a:t>
            </a:r>
            <a:r>
              <a:rPr lang="ru-RU" b="0" dirty="0"/>
              <a:t> </a:t>
            </a:r>
            <a:r>
              <a:rPr lang="ru-RU" b="0" dirty="0" err="1"/>
              <a:t>fault</a:t>
            </a:r>
            <a:r>
              <a:rPr lang="ru-RU" b="0" dirty="0"/>
              <a:t>, удаляем страницу, которая понадобится позже всех из текущих.</a:t>
            </a:r>
          </a:p>
          <a:p>
            <a:r>
              <a:rPr lang="ru-RU" b="0" dirty="0"/>
              <a:t>Если бы ОС знала будущее, она могла бы выбирать идеально — без лишних обменов.</a:t>
            </a:r>
          </a:p>
          <a:p>
            <a:r>
              <a:rPr lang="ru-RU" b="0" dirty="0"/>
              <a:t>Но на практике этого невозможно: система не знает, когда и какие страницы программа вызовет дальше.</a:t>
            </a:r>
          </a:p>
          <a:p>
            <a:r>
              <a:rPr lang="ru-RU" b="0" dirty="0"/>
              <a:t>Поэтому этот алгоритм используется только как идеальный эталон для сравнения реальных стратегий.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75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9C2D-1329-4774-A395-19F95C21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3DF52-B8D6-E2EE-FE75-BA9F1EE75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CEF9E-EB79-DFC3-70AC-4BA420C3E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B5CCF-15F2-8CEE-E943-4DB1DC614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2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09D1-911E-963A-6B7E-2B4725B6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903E8-9D29-BF06-6821-8E40C33863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CFDEF-FA5F-85E3-ECAA-57AB6074F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52127-175D-F764-96DC-8308462A3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2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Алгоритм </a:t>
            </a:r>
            <a:r>
              <a:rPr lang="ru-RU" b="0" dirty="0" err="1"/>
              <a:t>Aging</a:t>
            </a:r>
            <a:r>
              <a:rPr lang="ru-RU" b="0" dirty="0"/>
              <a:t> — это практичный компромисс между точностью и скоростью.</a:t>
            </a:r>
          </a:p>
          <a:p>
            <a:r>
              <a:rPr lang="ru-RU" b="0" dirty="0"/>
              <a:t>Он хорошо приближает поведение LRU,</a:t>
            </a:r>
            <a:r>
              <a:rPr lang="en-US" b="0" dirty="0"/>
              <a:t> </a:t>
            </a:r>
            <a:r>
              <a:rPr lang="ru-RU" b="0" dirty="0"/>
              <a:t>при этом не требует сложного оборудования.</a:t>
            </a:r>
          </a:p>
          <a:p>
            <a:r>
              <a:rPr lang="ru-RU" b="0" dirty="0"/>
              <a:t>Его слабое место — ограниченная точность во времени,</a:t>
            </a:r>
            <a:r>
              <a:rPr lang="en-US" b="0" dirty="0"/>
              <a:t> </a:t>
            </a:r>
            <a:r>
              <a:rPr lang="ru-RU" b="0" dirty="0"/>
              <a:t>но для большинства систем 8-битных счётчиков хватает с запасом.</a:t>
            </a:r>
          </a:p>
          <a:p>
            <a:r>
              <a:rPr lang="ru-RU" b="0" dirty="0"/>
              <a:t>Именно </a:t>
            </a:r>
            <a:r>
              <a:rPr lang="ru-RU" b="0" dirty="0" err="1"/>
              <a:t>Aging</a:t>
            </a:r>
            <a:r>
              <a:rPr lang="ru-RU" b="0" dirty="0"/>
              <a:t> сегодня считается классическим программным аналогом LRU.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689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Основная идея модели рабочего множества состоит в том,</a:t>
            </a:r>
            <a:br>
              <a:rPr lang="ru-RU" dirty="0"/>
            </a:br>
            <a:r>
              <a:rPr lang="ru-RU" dirty="0"/>
              <a:t>что программа редко использует весь свой адресный диапазон сразу.</a:t>
            </a:r>
          </a:p>
          <a:p>
            <a:r>
              <a:rPr lang="ru-RU" dirty="0"/>
              <a:t>В каждый момент времени она обращается только к ограниченному набору страниц —</a:t>
            </a:r>
            <a:br>
              <a:rPr lang="ru-RU" dirty="0"/>
            </a:br>
            <a:r>
              <a:rPr lang="ru-RU" dirty="0"/>
              <a:t>например, циклу кода и связанным с ним данным.</a:t>
            </a:r>
          </a:p>
          <a:p>
            <a:r>
              <a:rPr lang="ru-RU" dirty="0"/>
              <a:t>Этот набор называют </a:t>
            </a:r>
            <a:r>
              <a:rPr lang="ru-RU" b="1" dirty="0"/>
              <a:t>рабочим множеством</a:t>
            </a:r>
            <a:r>
              <a:rPr lang="ru-RU" dirty="0"/>
              <a:t>.</a:t>
            </a:r>
          </a:p>
          <a:p>
            <a:r>
              <a:rPr lang="ru-RU" dirty="0"/>
              <a:t>Если оно полностью помещается в оперативную память — программа работает стабильно.</a:t>
            </a:r>
            <a:br>
              <a:rPr lang="ru-RU" dirty="0"/>
            </a:br>
            <a:r>
              <a:rPr lang="ru-RU" dirty="0"/>
              <a:t>Если же память слишком мала, страничные прерывания происходят постоянно —</a:t>
            </a:r>
            <a:br>
              <a:rPr lang="ru-RU" dirty="0"/>
            </a:br>
            <a:r>
              <a:rPr lang="ru-RU" dirty="0"/>
              <a:t>и система впадает в состояние </a:t>
            </a:r>
            <a:r>
              <a:rPr lang="ru-RU" b="1" dirty="0" err="1"/>
              <a:t>thrashing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71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Математически рабочее множество определяется как</a:t>
            </a:r>
            <a:br>
              <a:rPr lang="ru-RU" dirty="0"/>
            </a:br>
            <a:r>
              <a:rPr lang="ru-RU" b="1" dirty="0"/>
              <a:t>W(k, t)</a:t>
            </a:r>
            <a:r>
              <a:rPr lang="ru-RU" dirty="0"/>
              <a:t> — все страницы, к которым процесс обращался за последние </a:t>
            </a:r>
            <a:r>
              <a:rPr lang="ru-RU" i="1" dirty="0"/>
              <a:t>k</a:t>
            </a:r>
            <a:r>
              <a:rPr lang="ru-RU" dirty="0"/>
              <a:t> операций.</a:t>
            </a:r>
          </a:p>
          <a:p>
            <a:r>
              <a:rPr lang="ru-RU" dirty="0"/>
              <a:t>На практике вместо количества обращений часто используют </a:t>
            </a:r>
            <a:r>
              <a:rPr lang="ru-RU" b="1" dirty="0"/>
              <a:t>время</a:t>
            </a:r>
            <a:r>
              <a:rPr lang="ru-RU" dirty="0"/>
              <a:t> — например, последние 100 мс выполнения процесса.</a:t>
            </a:r>
          </a:p>
          <a:p>
            <a:r>
              <a:rPr lang="ru-RU" dirty="0"/>
              <a:t>Это множество изменяется медленно, потому что программы работают фазами —</a:t>
            </a:r>
            <a:br>
              <a:rPr lang="ru-RU" dirty="0"/>
            </a:br>
            <a:r>
              <a:rPr lang="ru-RU" dirty="0"/>
              <a:t>например, анализ кода, генерация, оптимизация — и каждая фаза обращается к своему подмножеству страниц.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501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рабочем множестве должны находиться все страницы, которые процесс реально использует в данный момент.</a:t>
            </a:r>
          </a:p>
          <a:p>
            <a:r>
              <a:rPr lang="ru-RU" dirty="0"/>
              <a:t>Алгоритм действует просто: при каждом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ищется страница, не входящая в текущее рабочее множество.</a:t>
            </a:r>
          </a:p>
          <a:p>
            <a:r>
              <a:rPr lang="ru-RU" dirty="0"/>
              <a:t>Для этого ОС использует два параметра:</a:t>
            </a:r>
            <a:br>
              <a:rPr lang="ru-RU" dirty="0"/>
            </a:br>
            <a:r>
              <a:rPr lang="ru-RU" dirty="0"/>
              <a:t>бит </a:t>
            </a:r>
            <a:r>
              <a:rPr lang="ru-RU" b="1" dirty="0"/>
              <a:t>R</a:t>
            </a:r>
            <a:r>
              <a:rPr lang="ru-RU" dirty="0"/>
              <a:t> — указывает, была ли страница использована в последнее время, </a:t>
            </a:r>
          </a:p>
          <a:p>
            <a:r>
              <a:rPr lang="ru-RU" dirty="0"/>
              <a:t>и метку времени последнего использования.</a:t>
            </a:r>
          </a:p>
          <a:p>
            <a:r>
              <a:rPr lang="ru-RU" dirty="0"/>
              <a:t>Если страница не использовалась дольше, чем время окна Δ — она считается «вышедшей из обращения» и удаляется.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5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практике система использует таймер и периодически сбрасывает биты R.</a:t>
            </a:r>
          </a:p>
          <a:p>
            <a:r>
              <a:rPr lang="ru-RU" dirty="0"/>
              <a:t>Когда происходит страничное прерывание, ОС просматривает таблицу страниц:</a:t>
            </a:r>
            <a:br>
              <a:rPr lang="ru-RU" dirty="0"/>
            </a:br>
            <a:r>
              <a:rPr lang="ru-RU" dirty="0"/>
              <a:t>если R=1 — страница недавно использовалась, и её метка времени обновляется.</a:t>
            </a:r>
          </a:p>
          <a:p>
            <a:r>
              <a:rPr lang="ru-RU" dirty="0"/>
              <a:t>Если R=0, вычисляется возраст страницы.</a:t>
            </a:r>
          </a:p>
          <a:p>
            <a:r>
              <a:rPr lang="ru-RU" dirty="0"/>
              <a:t>Если страница не использовалась дольше, чем порог Δ — она считается </a:t>
            </a:r>
            <a:r>
              <a:rPr lang="ru-RU" b="1" dirty="0"/>
              <a:t>вышедшей из рабочего множества</a:t>
            </a:r>
            <a:r>
              <a:rPr lang="ru-RU" dirty="0"/>
              <a:t> и заменяется.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427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36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рабочего множества делает память «умной».</a:t>
            </a:r>
          </a:p>
          <a:p>
            <a:r>
              <a:rPr lang="ru-RU" dirty="0"/>
              <a:t>Если процессу хватает памяти для его текущего множества, страничные прерывания почти исчезают.</a:t>
            </a:r>
          </a:p>
          <a:p>
            <a:r>
              <a:rPr lang="ru-RU" dirty="0"/>
              <a:t>Если нет — ОС может временно выгрузить процесс, чтобы освободить ресурсы и предотвратить </a:t>
            </a:r>
            <a:r>
              <a:rPr lang="ru-RU" dirty="0" err="1"/>
              <a:t>thrashing</a:t>
            </a:r>
            <a:r>
              <a:rPr lang="ru-RU" dirty="0"/>
              <a:t>.</a:t>
            </a:r>
          </a:p>
          <a:p>
            <a:r>
              <a:rPr lang="ru-RU" dirty="0"/>
              <a:t>Более того, при возврате процесса в память ОС может заранее загрузить страницы его рабочего множества — это называется </a:t>
            </a:r>
            <a:r>
              <a:rPr lang="ru-RU" b="1" dirty="0" err="1"/>
              <a:t>prepaging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729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Модель рабочего множества — это не просто алгоритм, а фундаментальная концепция управления виртуальной памятью.</a:t>
            </a:r>
          </a:p>
          <a:p>
            <a:r>
              <a:rPr lang="ru-RU" dirty="0"/>
              <a:t>Она позволяет системе сбалансировать использование памяти между процессами, контролировать их активность и избегать перегрузки.</a:t>
            </a:r>
          </a:p>
          <a:p>
            <a:r>
              <a:rPr lang="ru-RU" dirty="0"/>
              <a:t>Именно на этих принципах построены современные ОС — Windows, Linux, </a:t>
            </a:r>
            <a:r>
              <a:rPr lang="ru-RU" dirty="0" err="1"/>
              <a:t>macOS</a:t>
            </a:r>
            <a:r>
              <a:rPr lang="ru-RU" dirty="0"/>
              <a:t>, — хотя в деталях реализации они используют приближённые методы.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если в памяти три страницы, а последовательность обращений известна,</a:t>
            </a:r>
            <a:br>
              <a:rPr lang="ru-RU" dirty="0"/>
            </a:br>
            <a:r>
              <a:rPr lang="ru-RU" dirty="0"/>
              <a:t>оптимальный алгоритм всегда выбирает ту, что будет использоваться позже всех.</a:t>
            </a:r>
          </a:p>
          <a:p>
            <a:r>
              <a:rPr lang="ru-RU" dirty="0"/>
              <a:t>В реальной системе ОС не знает будущего,</a:t>
            </a:r>
            <a:br>
              <a:rPr lang="ru-RU" dirty="0"/>
            </a:br>
            <a:r>
              <a:rPr lang="ru-RU" dirty="0"/>
              <a:t>но исследователи могут симулировать выполнение программы и записать все обращения к страницам.</a:t>
            </a:r>
          </a:p>
          <a:p>
            <a:r>
              <a:rPr lang="ru-RU" dirty="0"/>
              <a:t>Затем, проиграв трассу повторно, можно вычислить, как работал бы идеальный алгоритм.</a:t>
            </a:r>
            <a:br>
              <a:rPr lang="ru-RU" dirty="0"/>
            </a:br>
            <a:r>
              <a:rPr lang="ru-RU" dirty="0"/>
              <a:t>Это помогает понять, насколько близки реальные методы к теоретическому максимуму.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5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/>
              <a:t>Счётчик Private </a:t>
            </a:r>
            <a:r>
              <a:rPr lang="ru-RU" b="0" i="0" dirty="0" err="1"/>
              <a:t>Working</a:t>
            </a:r>
            <a:r>
              <a:rPr lang="ru-RU" b="0" i="0" dirty="0"/>
              <a:t> </a:t>
            </a:r>
            <a:r>
              <a:rPr lang="ru-RU" b="0" i="0" dirty="0" err="1"/>
              <a:t>Set</a:t>
            </a:r>
            <a:r>
              <a:rPr lang="ru-RU" b="0" i="0" dirty="0"/>
              <a:t> в диспетчере задач Windows отражает идею рабочего множества —</a:t>
            </a:r>
            <a:br>
              <a:rPr lang="ru-RU" b="0" i="0" dirty="0"/>
            </a:br>
            <a:r>
              <a:rPr lang="ru-RU" b="0" i="0" dirty="0"/>
              <a:t>это объём страниц, которые процесс реально держит в оперативной памяти.</a:t>
            </a:r>
          </a:p>
          <a:p>
            <a:r>
              <a:rPr lang="ru-RU" b="0" i="0" dirty="0"/>
              <a:t>Однако Windows не использует точный алгоритм </a:t>
            </a:r>
            <a:r>
              <a:rPr lang="ru-RU" b="0" i="0" dirty="0" err="1"/>
              <a:t>Деннинга</a:t>
            </a:r>
            <a:r>
              <a:rPr lang="ru-RU" b="0" i="0" dirty="0"/>
              <a:t> —</a:t>
            </a:r>
            <a:r>
              <a:rPr lang="en-US" b="0" i="0" dirty="0"/>
              <a:t> </a:t>
            </a:r>
            <a:r>
              <a:rPr lang="ru-RU" b="0" i="0" dirty="0"/>
              <a:t>она просто применяет его принцип: «держать в памяти только то, что реально нужно сейчас».</a:t>
            </a:r>
          </a:p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02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Алгоритм </a:t>
            </a:r>
            <a:r>
              <a:rPr lang="ru-RU" b="0" dirty="0" err="1"/>
              <a:t>WSClock</a:t>
            </a:r>
            <a:r>
              <a:rPr lang="ru-RU" b="0" dirty="0"/>
              <a:t> был разработан как компромисс между двумя подходами:</a:t>
            </a:r>
            <a:br>
              <a:rPr lang="ru-RU" b="0" dirty="0"/>
            </a:br>
            <a:r>
              <a:rPr lang="ru-RU" b="0" dirty="0" err="1"/>
              <a:t>Clock</a:t>
            </a:r>
            <a:r>
              <a:rPr lang="ru-RU" b="0" dirty="0"/>
              <a:t> — быстрый, но грубый,</a:t>
            </a:r>
            <a:r>
              <a:rPr lang="en-US" b="0" dirty="0"/>
              <a:t> </a:t>
            </a:r>
            <a:r>
              <a:rPr lang="ru-RU" b="0" dirty="0"/>
              <a:t>и </a:t>
            </a:r>
            <a:r>
              <a:rPr lang="ru-RU" b="0" dirty="0" err="1"/>
              <a:t>Working</a:t>
            </a:r>
            <a:r>
              <a:rPr lang="ru-RU" b="0" dirty="0"/>
              <a:t> </a:t>
            </a:r>
            <a:r>
              <a:rPr lang="ru-RU" b="0" dirty="0" err="1"/>
              <a:t>Set</a:t>
            </a:r>
            <a:r>
              <a:rPr lang="ru-RU" b="0" dirty="0"/>
              <a:t> — точный, но слишком дорогой по вычислениям.</a:t>
            </a:r>
          </a:p>
          <a:p>
            <a:r>
              <a:rPr lang="ru-RU" b="0" dirty="0" err="1"/>
              <a:t>Кэрр</a:t>
            </a:r>
            <a:r>
              <a:rPr lang="ru-RU" b="0" dirty="0"/>
              <a:t> и Хеннесси предложили объединить их —</a:t>
            </a:r>
            <a:r>
              <a:rPr lang="en-US" b="0" dirty="0"/>
              <a:t> </a:t>
            </a:r>
            <a:r>
              <a:rPr lang="ru-RU" b="0" dirty="0"/>
              <a:t>использовать кольцевую структуру страниц, как в </a:t>
            </a:r>
            <a:r>
              <a:rPr lang="ru-RU" b="0" dirty="0" err="1"/>
              <a:t>Clock</a:t>
            </a:r>
            <a:r>
              <a:rPr lang="ru-RU" b="0" dirty="0"/>
              <a:t>,</a:t>
            </a:r>
            <a:br>
              <a:rPr lang="ru-RU" b="0" dirty="0"/>
            </a:br>
            <a:r>
              <a:rPr lang="ru-RU" b="0" dirty="0"/>
              <a:t>но хранить в каждой записи информацию о времени последнего использования,</a:t>
            </a:r>
            <a:br>
              <a:rPr lang="ru-RU" b="0" dirty="0"/>
            </a:br>
            <a:r>
              <a:rPr lang="ru-RU" b="0" dirty="0"/>
              <a:t>чтобы принимать решения более осознанно.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860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err="1"/>
              <a:t>WSClock</a:t>
            </a:r>
            <a:r>
              <a:rPr lang="ru-RU" b="0" dirty="0"/>
              <a:t> хранит страницы в виде кольца — как стрелки часов.</a:t>
            </a:r>
          </a:p>
          <a:p>
            <a:r>
              <a:rPr lang="ru-RU" b="0" dirty="0"/>
              <a:t>В каждой записи хранятся три ключевых параметра: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0" dirty="0"/>
              <a:t>бит R, показывающий, использовалась ли страница недавно;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0" dirty="0"/>
              <a:t>бит M, указывающий, была ли она изменена;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b="0" dirty="0"/>
              <a:t>и время последнего обращения.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b="0" dirty="0"/>
              <a:t>Когда возникает страничное прерывание, алгоритм начинает обход с текущей позиции и ищет подходящего кандидата для замещения.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082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dirty="0" err="1"/>
              <a:t>WSClock</a:t>
            </a:r>
            <a:r>
              <a:rPr lang="ru-RU" dirty="0"/>
              <a:t> последовательно проверяет страницы по кругу.</a:t>
            </a:r>
          </a:p>
          <a:p>
            <a:r>
              <a:rPr lang="ru-RU" dirty="0"/>
              <a:t>Если страница недавно использовалась (R=1) — она защищена,</a:t>
            </a:r>
            <a:br>
              <a:rPr lang="ru-RU" dirty="0"/>
            </a:br>
            <a:r>
              <a:rPr lang="ru-RU" dirty="0"/>
              <a:t>и алгоритм просто сбрасывает бит R и идёт дальше.</a:t>
            </a:r>
          </a:p>
          <a:p>
            <a:r>
              <a:rPr lang="ru-RU" dirty="0"/>
              <a:t>Если страница не использовалась (R=0),</a:t>
            </a:r>
            <a:br>
              <a:rPr lang="ru-RU" dirty="0"/>
            </a:br>
            <a:r>
              <a:rPr lang="ru-RU" dirty="0"/>
              <a:t>проверяется её «возраст»:</a:t>
            </a:r>
            <a:br>
              <a:rPr lang="ru-RU" dirty="0"/>
            </a:br>
            <a:r>
              <a:rPr lang="ru-RU" dirty="0"/>
              <a:t>— если она старая и </a:t>
            </a:r>
            <a:r>
              <a:rPr lang="ru-RU" b="1" dirty="0"/>
              <a:t>чистая</a:t>
            </a:r>
            <a:r>
              <a:rPr lang="ru-RU" dirty="0"/>
              <a:t> — можно сразу заменить;</a:t>
            </a:r>
            <a:br>
              <a:rPr lang="ru-RU" dirty="0"/>
            </a:br>
            <a:r>
              <a:rPr lang="ru-RU" dirty="0"/>
              <a:t>— если </a:t>
            </a:r>
            <a:r>
              <a:rPr lang="ru-RU" b="1" dirty="0"/>
              <a:t>грязная</a:t>
            </a:r>
            <a:r>
              <a:rPr lang="ru-RU" dirty="0"/>
              <a:t> — запускается асинхронная запись на диск,</a:t>
            </a:r>
            <a:br>
              <a:rPr lang="ru-RU" dirty="0"/>
            </a:br>
            <a:r>
              <a:rPr lang="ru-RU" dirty="0"/>
              <a:t>чтобы позже освободить её.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841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стрелка делает полный оборот, возможны два сценария.</a:t>
            </a:r>
          </a:p>
          <a:p>
            <a:r>
              <a:rPr lang="ru-RU" dirty="0"/>
              <a:t>1 Если были назначены записи на диск — алгоритм ждёт, пока хотя бы одна из страниц станет чистой,</a:t>
            </a:r>
            <a:br>
              <a:rPr lang="ru-RU" dirty="0"/>
            </a:br>
            <a:r>
              <a:rPr lang="ru-RU" dirty="0"/>
              <a:t>и затем освобождает её.</a:t>
            </a:r>
          </a:p>
          <a:p>
            <a:r>
              <a:rPr lang="ru-RU" dirty="0"/>
              <a:t>2 Если записей не было — это означает, что все страницы активно используются, и тогда алгоритм выбирает любую чистую страницу для замещения.</a:t>
            </a:r>
          </a:p>
          <a:p>
            <a:r>
              <a:rPr lang="ru-RU" dirty="0"/>
              <a:t>Такой подход предотвращает блокировки и уменьшает нагрузку на диск.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75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WSClock</a:t>
            </a:r>
            <a:r>
              <a:rPr lang="ru-RU" dirty="0"/>
              <a:t> стал популярным потому, что идеально сочетает точность и простоту.</a:t>
            </a:r>
          </a:p>
          <a:p>
            <a:r>
              <a:rPr lang="ru-RU" dirty="0"/>
              <a:t>Он учитывает реальное использование страниц,</a:t>
            </a:r>
            <a:r>
              <a:rPr lang="en-US" dirty="0"/>
              <a:t> </a:t>
            </a:r>
            <a:r>
              <a:rPr lang="ru-RU" dirty="0"/>
              <a:t>избегает избыточных операций записи,</a:t>
            </a:r>
            <a:br>
              <a:rPr lang="ru-RU" dirty="0"/>
            </a:br>
            <a:r>
              <a:rPr lang="ru-RU" dirty="0"/>
              <a:t>и при этом не требует сканировать всю таблицу страниц.</a:t>
            </a:r>
          </a:p>
          <a:p>
            <a:r>
              <a:rPr lang="ru-RU" dirty="0"/>
              <a:t>Этот алгоритм лежит в основе современных реализаций управления виртуальной памятью,</a:t>
            </a:r>
            <a:br>
              <a:rPr lang="ru-RU" dirty="0"/>
            </a:br>
            <a:r>
              <a:rPr lang="ru-RU" dirty="0"/>
              <a:t>например в ядре Linux — в подсистеме </a:t>
            </a:r>
            <a:r>
              <a:rPr lang="ru-RU" dirty="0" err="1"/>
              <a:t>swap</a:t>
            </a:r>
            <a:r>
              <a:rPr lang="ru-RU" dirty="0"/>
              <a:t> 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</a:t>
            </a:r>
            <a:r>
              <a:rPr lang="ru-RU" dirty="0" err="1"/>
              <a:t>management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564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Все алгоритмы замещения страниц решают одну задачу — выбрать, какую страницу выгрузить, чтобы уменьшить количество прерываний.</a:t>
            </a:r>
          </a:p>
          <a:p>
            <a:r>
              <a:rPr lang="ru-RU" dirty="0"/>
              <a:t>Различаются они по тому, насколько точно умеют «угадывать» будущее поведение программы.</a:t>
            </a:r>
          </a:p>
          <a:p>
            <a:r>
              <a:rPr lang="ru-RU" dirty="0"/>
              <a:t>Мы можем расположить их от идеальных, но нереализуемых, до практичных и широко применяемых в реальных системах.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16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66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b="1" dirty="0" err="1"/>
              <a:t>Optimal</a:t>
            </a:r>
            <a:r>
              <a:rPr lang="ru-RU" dirty="0"/>
              <a:t> идеален, но недостижим на практике — он требует знания будущих обращений к памяти.</a:t>
            </a:r>
          </a:p>
          <a:p>
            <a:r>
              <a:rPr lang="ru-RU" b="1" dirty="0"/>
              <a:t>NRU</a:t>
            </a:r>
            <a:r>
              <a:rPr lang="ru-RU" dirty="0"/>
              <a:t> — первая попытка использовать реальные данные (биты R и M), но он слишком примитивен.</a:t>
            </a:r>
          </a:p>
          <a:p>
            <a:r>
              <a:rPr lang="ru-RU" dirty="0"/>
              <a:t>А </a:t>
            </a:r>
            <a:r>
              <a:rPr lang="ru-RU" b="1" dirty="0"/>
              <a:t>FIFO</a:t>
            </a:r>
            <a:r>
              <a:rPr lang="ru-RU" dirty="0"/>
              <a:t>, хоть и прост, страдает тем, что может удалить нужную страницу просто потому, что она старая.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80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шаг — </a:t>
            </a:r>
            <a:r>
              <a:rPr lang="ru-RU" b="1" dirty="0"/>
              <a:t>Second </a:t>
            </a:r>
            <a:r>
              <a:rPr lang="ru-RU" b="1" dirty="0" err="1"/>
              <a:t>Chance</a:t>
            </a:r>
            <a:r>
              <a:rPr lang="ru-RU" dirty="0"/>
              <a:t>: перед тем как удалить страницу, система проверяет, использовалась ли она недавно.</a:t>
            </a:r>
          </a:p>
          <a:p>
            <a:r>
              <a:rPr lang="ru-RU" b="1" dirty="0" err="1"/>
              <a:t>Clock</a:t>
            </a:r>
            <a:r>
              <a:rPr lang="ru-RU" dirty="0"/>
              <a:t> реализует ту же идею, но эффективнее — страницы расположены по кругу, и «стрелка часов» проходит по ним, сбрасывая биты R.</a:t>
            </a:r>
          </a:p>
          <a:p>
            <a:r>
              <a:rPr lang="ru-RU" dirty="0"/>
              <a:t>Эти алгоритмы уже реалистичны и применяются в системах реального времени.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8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Хотя оптимальный алгоритм нельзя реализовать, он играет важную роль.</a:t>
            </a:r>
          </a:p>
          <a:p>
            <a:r>
              <a:rPr lang="ru-RU" b="0" dirty="0"/>
              <a:t>Это своего рода идеальный ориентир:</a:t>
            </a:r>
            <a:br>
              <a:rPr lang="ru-RU" b="0" dirty="0"/>
            </a:br>
            <a:r>
              <a:rPr lang="ru-RU" b="0" dirty="0"/>
              <a:t>если текущий метод даёт результаты, всего на 1–2% хуже,</a:t>
            </a:r>
            <a:br>
              <a:rPr lang="ru-RU" b="0" dirty="0"/>
            </a:br>
            <a:r>
              <a:rPr lang="ru-RU" b="0" dirty="0"/>
              <a:t>значит, мы достигли предела — улучшать дальше почти бессмысленно.</a:t>
            </a:r>
          </a:p>
          <a:p>
            <a:r>
              <a:rPr lang="ru-RU" b="0" dirty="0"/>
              <a:t>Таким образом, оптимальный алгоритм используется в теории и при моделировании,</a:t>
            </a:r>
            <a:br>
              <a:rPr lang="ru-RU" b="0" dirty="0"/>
            </a:br>
            <a:r>
              <a:rPr lang="ru-RU" b="0" dirty="0"/>
              <a:t>чтобы оценивать качество практических решений, о которых мы поговорим дальше — таких как FIFO, LRU, </a:t>
            </a:r>
            <a:r>
              <a:rPr lang="ru-RU" b="0" dirty="0" err="1"/>
              <a:t>Clock</a:t>
            </a:r>
            <a:r>
              <a:rPr lang="ru-RU" b="0" dirty="0"/>
              <a:t> и другие.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14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b="1" dirty="0"/>
              <a:t>LRU</a:t>
            </a:r>
            <a:r>
              <a:rPr lang="ru-RU" dirty="0"/>
              <a:t> даёт почти оптимальные результаты,</a:t>
            </a:r>
            <a:r>
              <a:rPr lang="en-US" dirty="0"/>
              <a:t> </a:t>
            </a:r>
            <a:r>
              <a:rPr lang="ru-RU" dirty="0"/>
              <a:t>но требует специального оборудования, чтобы отслеживать каждое обращение.</a:t>
            </a:r>
          </a:p>
          <a:p>
            <a:r>
              <a:rPr lang="ru-RU" dirty="0"/>
              <a:t>Его программные версии — </a:t>
            </a:r>
            <a:r>
              <a:rPr lang="ru-RU" b="1" dirty="0"/>
              <a:t>NFU</a:t>
            </a:r>
            <a:r>
              <a:rPr lang="ru-RU" dirty="0"/>
              <a:t> и </a:t>
            </a:r>
            <a:r>
              <a:rPr lang="ru-RU" b="1" dirty="0" err="1"/>
              <a:t>Aging</a:t>
            </a:r>
            <a:r>
              <a:rPr lang="ru-RU" dirty="0"/>
              <a:t>.</a:t>
            </a:r>
            <a:r>
              <a:rPr lang="en-US" dirty="0"/>
              <a:t> </a:t>
            </a:r>
          </a:p>
          <a:p>
            <a:r>
              <a:rPr lang="ru-RU" dirty="0"/>
              <a:t>NFU считает частоту обращений, но не забывает прошлое,</a:t>
            </a:r>
            <a:r>
              <a:rPr lang="en-US" dirty="0"/>
              <a:t> </a:t>
            </a:r>
            <a:r>
              <a:rPr lang="ru-RU" dirty="0"/>
              <a:t>а </a:t>
            </a:r>
            <a:r>
              <a:rPr lang="ru-RU" b="1" dirty="0" err="1"/>
              <a:t>Aging</a:t>
            </a:r>
            <a:r>
              <a:rPr lang="ru-RU" dirty="0"/>
              <a:t> «старит» страницы, постепенно забывая старые обращения.</a:t>
            </a:r>
          </a:p>
          <a:p>
            <a:r>
              <a:rPr lang="ru-RU" dirty="0"/>
              <a:t>В итоге </a:t>
            </a:r>
            <a:r>
              <a:rPr lang="ru-RU" dirty="0" err="1"/>
              <a:t>Aging</a:t>
            </a:r>
            <a:r>
              <a:rPr lang="ru-RU" dirty="0"/>
              <a:t> даёт почти такое же качество, как LRU,</a:t>
            </a:r>
            <a:r>
              <a:rPr lang="en-US" dirty="0"/>
              <a:t> </a:t>
            </a:r>
            <a:r>
              <a:rPr lang="ru-RU" dirty="0"/>
              <a:t>но реализуется </a:t>
            </a:r>
            <a:r>
              <a:rPr lang="ru-RU" dirty="0" err="1"/>
              <a:t>программно</a:t>
            </a:r>
            <a:r>
              <a:rPr lang="ru-RU" dirty="0"/>
              <a:t> и эффективно.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35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b="1" dirty="0" err="1"/>
              <a:t>Working</a:t>
            </a:r>
            <a:r>
              <a:rPr lang="ru-RU" b="1" dirty="0"/>
              <a:t> </a:t>
            </a:r>
            <a:r>
              <a:rPr lang="ru-RU" b="1" dirty="0" err="1"/>
              <a:t>Set</a:t>
            </a:r>
            <a:r>
              <a:rPr lang="ru-RU" dirty="0"/>
              <a:t> основан на идее,</a:t>
            </a:r>
            <a:r>
              <a:rPr lang="en-US" dirty="0"/>
              <a:t> </a:t>
            </a:r>
            <a:r>
              <a:rPr lang="ru-RU" dirty="0"/>
              <a:t>что программа в каждый момент работает лишь с ограниченным подмножеством страниц.</a:t>
            </a:r>
            <a:r>
              <a:rPr lang="en-US" dirty="0"/>
              <a:t> </a:t>
            </a:r>
            <a:r>
              <a:rPr lang="ru-RU" dirty="0"/>
              <a:t>Но для его точного расчёта нужно слишком много вычислений.</a:t>
            </a:r>
          </a:p>
          <a:p>
            <a:r>
              <a:rPr lang="ru-RU" dirty="0"/>
              <a:t>Алгоритм </a:t>
            </a:r>
            <a:r>
              <a:rPr lang="ru-RU" b="1" dirty="0" err="1"/>
              <a:t>WSClock</a:t>
            </a:r>
            <a:r>
              <a:rPr lang="ru-RU" dirty="0"/>
              <a:t> решает эту проблему:</a:t>
            </a:r>
            <a:r>
              <a:rPr lang="en-US" dirty="0"/>
              <a:t> </a:t>
            </a:r>
            <a:r>
              <a:rPr lang="ru-RU" dirty="0"/>
              <a:t>он использует структуру </a:t>
            </a:r>
            <a:r>
              <a:rPr lang="ru-RU" dirty="0" err="1"/>
              <a:t>Clock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хранит время последнего использования,</a:t>
            </a:r>
            <a:r>
              <a:rPr lang="en-US" dirty="0"/>
              <a:t> </a:t>
            </a:r>
            <a:r>
              <a:rPr lang="ru-RU" dirty="0"/>
              <a:t>и удаляет только действительно «старые» страницы.</a:t>
            </a:r>
            <a:r>
              <a:rPr lang="en-US" dirty="0"/>
              <a:t> </a:t>
            </a:r>
            <a:r>
              <a:rPr lang="ru-RU" dirty="0"/>
              <a:t>Поэтому </a:t>
            </a:r>
            <a:r>
              <a:rPr lang="ru-RU" dirty="0" err="1"/>
              <a:t>WSClock</a:t>
            </a:r>
            <a:r>
              <a:rPr lang="ru-RU" dirty="0"/>
              <a:t> стал основой реальных ОС.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203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практике чистых алгоритмов почти не осталось.</a:t>
            </a:r>
          </a:p>
          <a:p>
            <a:r>
              <a:rPr lang="ru-RU" dirty="0"/>
              <a:t>Современные ОС, такие как Windows и Linux, используют </a:t>
            </a:r>
            <a:r>
              <a:rPr lang="ru-RU" b="1" dirty="0"/>
              <a:t>гибридные подходы</a:t>
            </a:r>
            <a:r>
              <a:rPr lang="ru-RU" dirty="0"/>
              <a:t>, объединяя преимущества </a:t>
            </a:r>
            <a:r>
              <a:rPr lang="ru-RU" dirty="0" err="1"/>
              <a:t>Clock</a:t>
            </a:r>
            <a:r>
              <a:rPr lang="ru-RU" dirty="0"/>
              <a:t>, LRU и модели рабочего множества.</a:t>
            </a:r>
          </a:p>
          <a:p>
            <a:r>
              <a:rPr lang="ru-RU" dirty="0"/>
              <a:t>Например, Linux разделяет страницы на два типа — файловые и анонимные (данные без бэкапа в файле) — и ведёт для них отдельные LRU-списки, так как их поведение различается.</a:t>
            </a:r>
          </a:p>
          <a:p>
            <a:r>
              <a:rPr lang="ru-RU" dirty="0"/>
              <a:t>А Windows динамически регулирует рабочие множества процессов, чтобы не допустить </a:t>
            </a:r>
            <a:r>
              <a:rPr lang="ru-RU" dirty="0" err="1"/>
              <a:t>thrashing</a:t>
            </a:r>
            <a:r>
              <a:rPr lang="ru-RU" dirty="0"/>
              <a:t> и не тратить лишнюю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4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 NRU использует информацию о том, какие страницы реально использовались в последнее время.</a:t>
            </a:r>
          </a:p>
          <a:p>
            <a:r>
              <a:rPr lang="ru-RU" dirty="0"/>
              <a:t>В аппаратуре большинства процессоров есть два специальных бита в каждой записи таблицы страниц:</a:t>
            </a:r>
            <a:br>
              <a:rPr lang="ru-RU" dirty="0"/>
            </a:br>
            <a:r>
              <a:rPr lang="ru-RU" b="1" dirty="0"/>
              <a:t>R — страница была использована</a:t>
            </a:r>
            <a:r>
              <a:rPr lang="ru-RU" dirty="0"/>
              <a:t>, </a:t>
            </a:r>
            <a:r>
              <a:rPr lang="ru-RU" b="1" dirty="0"/>
              <a:t>M — страница была изменена</a:t>
            </a:r>
            <a:r>
              <a:rPr lang="ru-RU" dirty="0"/>
              <a:t>.</a:t>
            </a:r>
          </a:p>
          <a:p>
            <a:r>
              <a:rPr lang="ru-RU" dirty="0"/>
              <a:t>Эти биты автоматически устанавливаются процессором при каждом обращении.</a:t>
            </a:r>
          </a:p>
          <a:p>
            <a:r>
              <a:rPr lang="ru-RU" dirty="0"/>
              <a:t>С определённой периодичностью операционная система </a:t>
            </a:r>
            <a:r>
              <a:rPr lang="ru-RU" b="1" dirty="0"/>
              <a:t>сбрасывает R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чтобы определить, какие страницы не использовались в последние несколько десятков миллисекунд.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0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F253-FD4E-711E-D0DC-7CEFDBEC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AC67-6AC4-5AB2-A031-3F83D99F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B849-079E-E6CB-BF9B-9D16594B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3B5A-DA5C-8626-8D9F-933669B0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64D9-5F25-F424-DE49-2CF760FD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3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008-A140-2B4B-1508-656DA9D7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7FF39-A43E-FE17-01DB-A84E5C8F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200D-B8CE-97E5-2CDA-0956F4AE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FBB0-FE7B-95C7-F006-93045E98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792E-0BC4-FB54-D96D-1D2585A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C03AD-D454-842A-BF7B-E174A80A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673A-556D-272F-3FEF-6286C41B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C7D9-7D09-4F09-5F9E-A73075A5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D903B-F2FA-BE5B-2EFA-CD8BDF3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EB25-7584-FA0E-5BD9-E684D86B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B737-651B-665D-874E-2B5B93C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546F-6230-217D-8EEC-519AB5A4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A11C-6216-403F-C950-991430C6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B564-0648-8914-A23C-92EE9B8F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75D1-81D0-AFE9-6191-3215F5E2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DF28-0341-6E20-BD8C-AA29C111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AA9B-5DD9-9CE1-0B67-EA92607E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4E6-E8BF-340A-1934-2B14DA53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756B-AB39-4CCD-2559-DA1961DF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A4DC-255A-031F-1602-8A31FB7D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7CC0-F81E-CBEA-14D0-57142303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B285-71CF-9CE7-3A6A-F340BF20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4782-9648-02DE-875D-2C4FAB70C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CFD9-D07F-250D-CD93-07153003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AB7D-EBAE-20BC-90AA-C9EBD756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D7CB-7738-C2EB-9C34-6BD90465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5FA0-05ED-9900-073E-60AB28AE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5992-E490-048E-41E9-9EE2E4ED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3D69-35B1-D944-72BE-651DEF962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4B974-CF24-C90F-65AE-E5411645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D68E5-E0A3-2E92-81DE-3F869FA08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8C8F7-DA38-2BC9-54B5-18EAF9DE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B376E-D1DC-08BA-176B-83E2A639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8AD39-A439-BFBD-D8D2-FE8CA185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D1B-2EE6-EDB4-ED2D-666D7CEA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3686F-0E49-1E7F-98B0-38312E58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62FA-DF60-E6A7-8FF7-F01A1560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0EF60-1D19-0126-8E1F-BB464D14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793D8-A5CB-E03B-FF83-13611579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6D766-B4DE-59B3-6DC5-0064835E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8256F-DA4C-6B46-FC2B-253C415F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6A60-FA68-4BFB-DF06-D5D840E1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FCBD-A336-87B7-E849-7AA74F4E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E1DD-1BD0-7DD5-A715-DBFBBE8A6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7D3F6-AC93-21DD-E629-FAE09B34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1F81-96FF-0615-1842-D47D62D7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BE6F-574F-AFC5-221B-D5CC01C3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7106-5E1C-5F7A-F0E0-9E48DEE8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FF9AA-0123-E7BF-9177-7FA06F1B0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19279-9000-8C26-8EF1-C287850E2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4181-BB1D-252C-03A2-CCF9135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C0F93-319A-B0D1-3B51-FC68DC4F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59794-8121-DAA9-3558-EDB5910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A6FB5-5B6E-98C5-4945-CB228D07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FA976-C11A-5FB6-6AD8-3C26385E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11BB-A077-37B2-94E3-326D15F8B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F302-4669-48F0-BDC5-3A92BFE0529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7420-7D69-C70A-1683-30C6458DB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E9498-7E0D-6B02-0FC2-CB3D95B4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l%C3%A1dy%27s_anomal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54C7-55A6-C035-B3E6-F30FE2ABE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2474-7F2B-B714-0758-5A483FD0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</a:t>
            </a:r>
            <a:r>
              <a:rPr lang="en-US"/>
              <a:t>1</a:t>
            </a:r>
            <a:r>
              <a:rPr lang="ru-RU"/>
              <a:t>. </a:t>
            </a:r>
            <a:r>
              <a:rPr lang="ru-RU" dirty="0"/>
              <a:t>Управление памятью. Часть </a:t>
            </a:r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1296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8E40-3C33-76E4-CCD9-BDB79617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Оптимальный алгоритм (</a:t>
            </a:r>
            <a:r>
              <a:rPr lang="ru-RU" dirty="0" err="1"/>
              <a:t>Optimal</a:t>
            </a:r>
            <a:r>
              <a:rPr lang="ru-RU" dirty="0"/>
              <a:t> Page </a:t>
            </a:r>
            <a:r>
              <a:rPr lang="ru-RU" dirty="0" err="1"/>
              <a:t>Replacement</a:t>
            </a:r>
            <a:r>
              <a:rPr lang="ru-RU" dirty="0"/>
              <a:t>)</a:t>
            </a:r>
            <a:br>
              <a:rPr lang="ru-R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7442-281A-4DC7-B79F-5ABAC12B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удалить страницу, которая понадобится позже всех</a:t>
            </a:r>
          </a:p>
          <a:p>
            <a:r>
              <a:rPr lang="ru-RU" dirty="0"/>
              <a:t>Мысленно “заглядывает в будущее”</a:t>
            </a:r>
          </a:p>
          <a:p>
            <a:pPr lvl="1"/>
            <a:r>
              <a:rPr lang="ru-RU" dirty="0"/>
              <a:t>Требует знать, когда каждая страница будет использована снова</a:t>
            </a:r>
          </a:p>
          <a:p>
            <a:pPr lvl="1"/>
            <a:r>
              <a:rPr lang="ru-RU" dirty="0"/>
              <a:t>Поэтому нереализуем в реальных системах</a:t>
            </a:r>
          </a:p>
          <a:p>
            <a:r>
              <a:rPr lang="ru-RU" dirty="0"/>
              <a:t>Используется как эталон для оценки других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204598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F525-04E5-FF37-DAE2-720B2769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71067-0155-91DF-113B-2D3C0840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Программа выполняет страничные обращения</a:t>
            </a:r>
          </a:p>
          <a:p>
            <a:pPr lvl="1"/>
            <a:r>
              <a:rPr lang="ru-RU" dirty="0"/>
              <a:t>[1, 2, 3, 4, 1, 2, 5, 1, 2, 3, 4, 5]</a:t>
            </a:r>
          </a:p>
          <a:p>
            <a:r>
              <a:rPr lang="ru-RU" dirty="0"/>
              <a:t>При 3 страницах в памяти алгоритм OPT выгружает ту,</a:t>
            </a:r>
            <a:br>
              <a:rPr lang="ru-RU" dirty="0"/>
            </a:br>
            <a:r>
              <a:rPr lang="ru-RU" dirty="0"/>
              <a:t>что не будет использоваться дольше всех</a:t>
            </a:r>
          </a:p>
          <a:p>
            <a:pPr lvl="1"/>
            <a:r>
              <a:rPr lang="ru-RU" dirty="0"/>
              <a:t>Для примера выше в памяти будут страницы </a:t>
            </a:r>
            <a:r>
              <a:rPr lang="en-US" dirty="0"/>
              <a:t>[1, 2, 3], [1, 2, </a:t>
            </a:r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/>
              <a:t>],  [1, 2, </a:t>
            </a:r>
            <a:r>
              <a:rPr lang="en-US" dirty="0">
                <a:highlight>
                  <a:srgbClr val="FFFF00"/>
                </a:highlight>
              </a:rPr>
              <a:t>5</a:t>
            </a:r>
            <a:r>
              <a:rPr lang="en-US" dirty="0"/>
              <a:t>], [</a:t>
            </a:r>
            <a:r>
              <a:rPr lang="en-US" dirty="0">
                <a:highlight>
                  <a:srgbClr val="FFFF00"/>
                </a:highlight>
              </a:rPr>
              <a:t>3</a:t>
            </a:r>
            <a:r>
              <a:rPr lang="en-US" dirty="0"/>
              <a:t>, 2, 5], [3, </a:t>
            </a:r>
            <a:r>
              <a:rPr lang="en-US" dirty="0">
                <a:highlight>
                  <a:srgbClr val="FFFF00"/>
                </a:highlight>
              </a:rPr>
              <a:t>4</a:t>
            </a:r>
            <a:r>
              <a:rPr lang="en-US" dirty="0"/>
              <a:t>, 5]</a:t>
            </a:r>
            <a:endParaRPr lang="ru-RU" dirty="0"/>
          </a:p>
          <a:p>
            <a:r>
              <a:rPr lang="ru-RU" dirty="0"/>
              <a:t>Можно реализовать на симуляторе:</a:t>
            </a:r>
          </a:p>
          <a:p>
            <a:pPr lvl="1"/>
            <a:r>
              <a:rPr lang="ru-RU" dirty="0"/>
              <a:t>сначала собрать трассу обращений</a:t>
            </a:r>
          </a:p>
          <a:p>
            <a:pPr lvl="1"/>
            <a:r>
              <a:rPr lang="ru-RU" dirty="0"/>
              <a:t>потом “вторым проходом” смоделировать идеальный выбор</a:t>
            </a:r>
          </a:p>
          <a:p>
            <a:r>
              <a:rPr lang="ru-RU" dirty="0"/>
              <a:t>Используется для сравнительного анализа реальных алгоритмов</a:t>
            </a:r>
          </a:p>
        </p:txBody>
      </p:sp>
    </p:spTree>
    <p:extLst>
      <p:ext uri="{BB962C8B-B14F-4D97-AF65-F5344CB8AC3E}">
        <p14:creationId xmlns:p14="http://schemas.microsoft.com/office/powerpoint/2010/main" val="91069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F5379C-B2CB-4284-3952-9D7AC6C2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Значение оптимального алгоритма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29C66C-2310-C871-5642-DF615E936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Нереализуем, но служит верхней границей эффективности</a:t>
            </a:r>
          </a:p>
          <a:p>
            <a:r>
              <a:rPr lang="ru-RU" dirty="0"/>
              <a:t>Реальные алгоритмы сравниваются с ним</a:t>
            </a:r>
          </a:p>
          <a:p>
            <a:r>
              <a:rPr lang="ru-RU" dirty="0"/>
              <a:t>Если алгоритм даёт результат на 1–2% хуже — он считается почти оптимальным</a:t>
            </a:r>
          </a:p>
          <a:p>
            <a:r>
              <a:rPr lang="ru-RU" dirty="0"/>
              <a:t>Оптимальный подход помогает оценивать потенциал улучшений</a:t>
            </a:r>
          </a:p>
        </p:txBody>
      </p:sp>
    </p:spTree>
    <p:extLst>
      <p:ext uri="{BB962C8B-B14F-4D97-AF65-F5344CB8AC3E}">
        <p14:creationId xmlns:p14="http://schemas.microsoft.com/office/powerpoint/2010/main" val="300923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368AE-19DE-0EDA-2AAF-9AA3B9C2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NRU (Not Recently Used)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20965-AE55-38B5-EAEA-68C138DFF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F1D3BA-EC42-0163-D0DE-E9A33025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</a:t>
            </a:r>
            <a:r>
              <a:rPr lang="en-US" dirty="0"/>
              <a:t>:</a:t>
            </a:r>
            <a:r>
              <a:rPr lang="ru-RU" dirty="0"/>
              <a:t> использовать статистику обращений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8BA879-46E0-1638-18EA-6B387FAC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 отслеживает использование страниц через два бита состояния:</a:t>
            </a:r>
          </a:p>
          <a:p>
            <a:pPr lvl="1"/>
            <a:r>
              <a:rPr lang="ru-RU" dirty="0"/>
              <a:t>R (</a:t>
            </a:r>
            <a:r>
              <a:rPr lang="ru-RU" dirty="0" err="1"/>
              <a:t>Referenced</a:t>
            </a:r>
            <a:r>
              <a:rPr lang="ru-RU" dirty="0"/>
              <a:t>) — страница использовалась (чтение или запись)</a:t>
            </a:r>
          </a:p>
          <a:p>
            <a:pPr lvl="1"/>
            <a:r>
              <a:rPr lang="ru-RU" dirty="0"/>
              <a:t>M (</a:t>
            </a:r>
            <a:r>
              <a:rPr lang="ru-RU" dirty="0" err="1"/>
              <a:t>Modified</a:t>
            </a:r>
            <a:r>
              <a:rPr lang="ru-RU" dirty="0"/>
              <a:t>) — страница изменена (запись)</a:t>
            </a:r>
          </a:p>
          <a:p>
            <a:r>
              <a:rPr lang="ru-RU" dirty="0"/>
              <a:t>Эти биты хранятся в таблице страниц</a:t>
            </a:r>
          </a:p>
          <a:p>
            <a:r>
              <a:rPr lang="ru-RU" dirty="0"/>
              <a:t>Устанавливаются </a:t>
            </a:r>
            <a:r>
              <a:rPr lang="ru-RU" dirty="0" err="1"/>
              <a:t>аппаратно</a:t>
            </a:r>
            <a:r>
              <a:rPr lang="ru-RU" dirty="0"/>
              <a:t> при каждом обращении</a:t>
            </a:r>
          </a:p>
          <a:p>
            <a:r>
              <a:rPr lang="ru-RU" dirty="0"/>
              <a:t>ОС периодически сбрасывает R-биты (например, раз в 20 мс)</a:t>
            </a:r>
          </a:p>
          <a:p>
            <a:r>
              <a:rPr lang="ru-RU" dirty="0"/>
              <a:t>Это позволяет различать страницы, использовавшиеся недавно, и неиспользованные</a:t>
            </a:r>
          </a:p>
        </p:txBody>
      </p:sp>
    </p:spTree>
    <p:extLst>
      <p:ext uri="{BB962C8B-B14F-4D97-AF65-F5344CB8AC3E}">
        <p14:creationId xmlns:p14="http://schemas.microsoft.com/office/powerpoint/2010/main" val="117275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5D54-2202-B795-E97E-51135040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en-US" dirty="0"/>
              <a:t>NRU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02D1-A6A0-CBB3-0373-EE18869D6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 возникновении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ОС просматривает все страницы</a:t>
            </a:r>
          </a:p>
          <a:p>
            <a:r>
              <a:rPr lang="ru-RU" dirty="0"/>
              <a:t>Каждая страница попадает в один из четырёх классов:</a:t>
            </a:r>
          </a:p>
          <a:p>
            <a:pPr lvl="1"/>
            <a:r>
              <a:rPr lang="ru-RU" dirty="0"/>
              <a:t>Класс 0: R=0, M=0 — не использовалась и не изменялась</a:t>
            </a:r>
          </a:p>
          <a:p>
            <a:pPr lvl="1"/>
            <a:r>
              <a:rPr lang="ru-RU" dirty="0"/>
              <a:t>Класс 1: R=0, M=1 — не использовалась, но изменена</a:t>
            </a:r>
          </a:p>
          <a:p>
            <a:pPr lvl="1"/>
            <a:r>
              <a:rPr lang="ru-RU" dirty="0"/>
              <a:t>Класс 2: R=1, M=0 — использовалась, но не изменена</a:t>
            </a:r>
          </a:p>
          <a:p>
            <a:pPr lvl="1"/>
            <a:r>
              <a:rPr lang="ru-RU" dirty="0"/>
              <a:t>Класс 3: R=1, M=1 — использовалась и изменялась</a:t>
            </a:r>
          </a:p>
          <a:p>
            <a:r>
              <a:rPr lang="ru-RU" dirty="0"/>
              <a:t>Алгоритм выбирает страницу из самого низкого непустого класса</a:t>
            </a:r>
          </a:p>
          <a:p>
            <a:r>
              <a:rPr lang="ru-RU" dirty="0"/>
              <a:t>Внутри класса страница выбирается случайно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3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B847-E688-464F-E80C-9CD4ED46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работает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49E0-A0E0-4B1C-E97C-753A4DEC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Страница, не использовавшаяся недавно (R=0), вероятно, не понадобится сразу</a:t>
            </a:r>
          </a:p>
          <a:p>
            <a:r>
              <a:rPr lang="ru-RU" dirty="0"/>
              <a:t>Страница, не изменённая (M=0), не требует записи на диск, значит, её дешевле выгрузить</a:t>
            </a:r>
          </a:p>
          <a:p>
            <a:r>
              <a:rPr lang="ru-RU" dirty="0"/>
              <a:t>Комбинация R и M позволяет быстро оценить «ценность» страницы</a:t>
            </a:r>
          </a:p>
          <a:p>
            <a:r>
              <a:rPr lang="ru-RU" dirty="0"/>
              <a:t>Выбор случайной страницы из класса снижает накладные расходы</a:t>
            </a:r>
          </a:p>
        </p:txBody>
      </p:sp>
    </p:spTree>
    <p:extLst>
      <p:ext uri="{BB962C8B-B14F-4D97-AF65-F5344CB8AC3E}">
        <p14:creationId xmlns:p14="http://schemas.microsoft.com/office/powerpoint/2010/main" val="951090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E480-6BDB-61DF-2798-3AF4E31D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 обновление битов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AF8B8-568A-7BBF-7214-A3F715F44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R сбрасывается ОС регулярно (например, по таймеру)</a:t>
            </a:r>
          </a:p>
          <a:p>
            <a:r>
              <a:rPr lang="ru-RU" dirty="0"/>
              <a:t>M не сбрасывается — нужен для понимания, нужно ли записывать страницу обратно</a:t>
            </a:r>
          </a:p>
          <a:p>
            <a:r>
              <a:rPr lang="ru-RU" dirty="0"/>
              <a:t>Если в процессоре нет аппаратных битов, ОС может симулировать их:</a:t>
            </a:r>
          </a:p>
          <a:p>
            <a:pPr lvl="1"/>
            <a:r>
              <a:rPr lang="ru-RU" dirty="0"/>
              <a:t>при обращении к странице, вызывает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endParaRPr lang="ru-RU" dirty="0"/>
          </a:p>
          <a:p>
            <a:pPr lvl="1"/>
            <a:r>
              <a:rPr lang="ru-RU" dirty="0"/>
              <a:t>устанавливает R=1, при записи — M=1</a:t>
            </a:r>
          </a:p>
          <a:p>
            <a:pPr lvl="1"/>
            <a:r>
              <a:rPr lang="ru-RU" dirty="0"/>
              <a:t>затем изменяет права доступа и возобновляет выполнение</a:t>
            </a:r>
          </a:p>
        </p:txBody>
      </p:sp>
    </p:spTree>
    <p:extLst>
      <p:ext uri="{BB962C8B-B14F-4D97-AF65-F5344CB8AC3E}">
        <p14:creationId xmlns:p14="http://schemas.microsoft.com/office/powerpoint/2010/main" val="369819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44CE-D9D9-B21F-3938-EFEEACBB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эффективности </a:t>
            </a:r>
            <a:r>
              <a:rPr lang="en-US" dirty="0"/>
              <a:t>NRU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2108-1AB3-C918-9638-2CD30193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Преимущества:</a:t>
            </a:r>
          </a:p>
          <a:p>
            <a:pPr lvl="1"/>
            <a:r>
              <a:rPr lang="ru-RU" dirty="0"/>
              <a:t>Прост в реализации</a:t>
            </a:r>
          </a:p>
          <a:p>
            <a:pPr lvl="1"/>
            <a:r>
              <a:rPr lang="ru-RU" dirty="0"/>
              <a:t>Использует минимальную статистику</a:t>
            </a:r>
          </a:p>
          <a:p>
            <a:pPr lvl="1"/>
            <a:r>
              <a:rPr lang="ru-RU" dirty="0"/>
              <a:t>Не требует сложных структур данных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Не различает «чуть недавно» и «давно» неиспользованные страницы</a:t>
            </a:r>
          </a:p>
          <a:p>
            <a:pPr lvl="1"/>
            <a:r>
              <a:rPr lang="ru-RU" dirty="0"/>
              <a:t>Выбор случайный — не всегда оптимален</a:t>
            </a:r>
          </a:p>
          <a:p>
            <a:r>
              <a:rPr lang="ru-RU" dirty="0"/>
              <a:t>Итог: простой, но рабочий базовый алгоритм, часто используется как отправная точка</a:t>
            </a:r>
          </a:p>
        </p:txBody>
      </p:sp>
    </p:spTree>
    <p:extLst>
      <p:ext uri="{BB962C8B-B14F-4D97-AF65-F5344CB8AC3E}">
        <p14:creationId xmlns:p14="http://schemas.microsoft.com/office/powerpoint/2010/main" val="345405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9490B8-7319-8E61-07B7-289F17DF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(First-In, First-Out)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EDFB5-171A-2DCE-A69D-231D52129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8C283F-EA15-1BF2-42FF-D089A9B9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Обратные таблицы страниц </a:t>
            </a:r>
            <a:r>
              <a:rPr lang="en-US" dirty="0"/>
              <a:t>(Inverted Page Tables)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0C8BC-14B2-AF8A-3F01-8EBA182BE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Исторический шаг к масштабируемым системам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38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A93E9E-5E36-E5DA-11F8-BD3ECA4AF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</a:t>
            </a:r>
            <a:r>
              <a:rPr lang="en-US" dirty="0"/>
              <a:t>FIFO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88AF87-2A95-B9E4-BBA3-AC271D07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Идея: первая загруженная страница выгружается первой</a:t>
            </a:r>
          </a:p>
          <a:p>
            <a:r>
              <a:rPr lang="ru-RU" dirty="0"/>
              <a:t>ОС ведёт очередь всех страниц в памяти</a:t>
            </a:r>
          </a:p>
          <a:p>
            <a:r>
              <a:rPr lang="ru-RU" dirty="0"/>
              <a:t>Новые страницы добавляются в конец, старые удаляются с начала при каждом </a:t>
            </a:r>
            <a:r>
              <a:rPr lang="en-US" dirty="0"/>
              <a:t>Page Fault</a:t>
            </a:r>
            <a:endParaRPr lang="ru-RU" dirty="0"/>
          </a:p>
          <a:p>
            <a:r>
              <a:rPr lang="ru-RU" dirty="0"/>
              <a:t>Не требует анализа частоты или времени использования</a:t>
            </a:r>
          </a:p>
          <a:p>
            <a:r>
              <a:rPr lang="ru-RU" dirty="0"/>
              <a:t>Очень прост в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875477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8103-90AE-F54F-9BB6-D17E3C5F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5B277-8628-6390-1D00-F38FE132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памяти помещаются 3 страницы</a:t>
            </a:r>
          </a:p>
          <a:p>
            <a:r>
              <a:rPr lang="ru-RU" dirty="0"/>
              <a:t>Последовательность обращений к страницам:</a:t>
            </a:r>
          </a:p>
          <a:p>
            <a:pPr lvl="1"/>
            <a:r>
              <a:rPr lang="ru-RU" dirty="0"/>
              <a:t>1, 2, 3, 4, 1, 2, 5, 1, 2, 3, 4, 5</a:t>
            </a:r>
          </a:p>
          <a:p>
            <a:r>
              <a:rPr lang="ru-RU" dirty="0"/>
              <a:t>Порядок замещений:</a:t>
            </a:r>
          </a:p>
          <a:p>
            <a:pPr lvl="1"/>
            <a:r>
              <a:rPr lang="ru-RU" dirty="0"/>
              <a:t>1, 2, 3 → (заполнена память)</a:t>
            </a:r>
          </a:p>
          <a:p>
            <a:pPr lvl="1"/>
            <a:r>
              <a:rPr lang="ru-RU" dirty="0"/>
              <a:t>обращение к 4 → удаляем 1</a:t>
            </a:r>
          </a:p>
          <a:p>
            <a:pPr lvl="1"/>
            <a:r>
              <a:rPr lang="ru-RU" dirty="0"/>
              <a:t>обращение к 1 → удаляем 2</a:t>
            </a:r>
          </a:p>
          <a:p>
            <a:pPr lvl="1"/>
            <a:r>
              <a:rPr lang="ru-RU" dirty="0"/>
              <a:t>и т.д.</a:t>
            </a:r>
          </a:p>
          <a:p>
            <a:r>
              <a:rPr lang="ru-RU" dirty="0"/>
              <a:t>Старейшая страница всегда выталкивается первой</a:t>
            </a:r>
          </a:p>
        </p:txBody>
      </p:sp>
    </p:spTree>
    <p:extLst>
      <p:ext uri="{BB962C8B-B14F-4D97-AF65-F5344CB8AC3E}">
        <p14:creationId xmlns:p14="http://schemas.microsoft.com/office/powerpoint/2010/main" val="423012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8455-824C-F26A-16B2-AD67CBD5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Аналогия с магазином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AC09-C415-CF39-0A93-3DC23843C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Аналогия: супермаркет с ограниченным числом полок</a:t>
            </a:r>
          </a:p>
          <a:p>
            <a:r>
              <a:rPr lang="ru-RU" dirty="0"/>
              <a:t>Когда появляется новый товар, нужно убрать один старый</a:t>
            </a:r>
          </a:p>
          <a:p>
            <a:r>
              <a:rPr lang="ru-RU" dirty="0"/>
              <a:t>FIFO удаляет самый старый продукт</a:t>
            </a:r>
          </a:p>
          <a:p>
            <a:r>
              <a:rPr lang="ru-RU" dirty="0"/>
              <a:t>Это может быть как ненужный, так и популярный товар</a:t>
            </a:r>
          </a:p>
          <a:p>
            <a:r>
              <a:rPr lang="ru-RU" dirty="0"/>
              <a:t>В результате возможна потеря полезных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2992261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CC2B-5437-3F43-828C-10FD7B63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 FIFO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A026-1F98-019F-6B36-2A533846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Преимущества:</a:t>
            </a:r>
          </a:p>
          <a:p>
            <a:pPr lvl="1"/>
            <a:r>
              <a:rPr lang="ru-RU" dirty="0"/>
              <a:t>Простая структура данных (очередь)</a:t>
            </a:r>
          </a:p>
          <a:p>
            <a:pPr lvl="1"/>
            <a:r>
              <a:rPr lang="ru-RU" dirty="0"/>
              <a:t>Минимальные вычислительные издержки</a:t>
            </a:r>
          </a:p>
          <a:p>
            <a:pPr lvl="1"/>
            <a:r>
              <a:rPr lang="ru-RU" dirty="0"/>
              <a:t>Хорош для учебных и тестовых моделей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Не учитывает актуальность страницы</a:t>
            </a:r>
          </a:p>
          <a:p>
            <a:pPr lvl="1"/>
            <a:r>
              <a:rPr lang="ru-RU" dirty="0"/>
              <a:t>Может удалять часто используемые страницы</a:t>
            </a:r>
          </a:p>
          <a:p>
            <a:pPr lvl="1"/>
            <a:r>
              <a:rPr lang="ru-RU" dirty="0"/>
              <a:t>Может вызывать </a:t>
            </a:r>
            <a:r>
              <a:rPr lang="ru-RU" dirty="0">
                <a:hlinkClick r:id="rId3"/>
              </a:rPr>
              <a:t>эффект </a:t>
            </a:r>
            <a:r>
              <a:rPr lang="ru-RU" dirty="0" err="1">
                <a:hlinkClick r:id="rId3"/>
              </a:rPr>
              <a:t>Белади</a:t>
            </a:r>
            <a:r>
              <a:rPr lang="ru-RU" dirty="0"/>
              <a:t>* (рост числа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faults</a:t>
            </a:r>
            <a:r>
              <a:rPr lang="ru-RU" dirty="0"/>
              <a:t> при увеличении объема памяти)</a:t>
            </a:r>
          </a:p>
          <a:p>
            <a:pPr lvl="1"/>
            <a:endParaRPr lang="ru-RU" dirty="0"/>
          </a:p>
          <a:p>
            <a:r>
              <a:rPr lang="en-US" dirty="0"/>
              <a:t>* László </a:t>
            </a:r>
            <a:r>
              <a:rPr lang="en-US" dirty="0" err="1"/>
              <a:t>Bélády</a:t>
            </a:r>
            <a:r>
              <a:rPr lang="ru-RU" dirty="0"/>
              <a:t> венгерский и американский ученый, известный разработке теоретического минимума </a:t>
            </a:r>
            <a:r>
              <a:rPr lang="ru-RU" dirty="0" err="1"/>
              <a:t>Белади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0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1937-1383-8778-732C-68597A89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Роль </a:t>
            </a:r>
            <a:r>
              <a:rPr lang="en-US" dirty="0"/>
              <a:t>FIFO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B116-40E1-5644-E1E2-9FF69D39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FIFO — базовый, исторически первый реализуемый алгоритм</a:t>
            </a:r>
          </a:p>
          <a:p>
            <a:r>
              <a:rPr lang="ru-RU" dirty="0"/>
              <a:t>Хорош для теоретического анализа и сравнения</a:t>
            </a:r>
          </a:p>
          <a:p>
            <a:r>
              <a:rPr lang="ru-RU" dirty="0"/>
              <a:t>На его основе разработаны усовершенствованные версии (Second </a:t>
            </a:r>
            <a:r>
              <a:rPr lang="ru-RU" dirty="0" err="1"/>
              <a:t>Chance</a:t>
            </a:r>
            <a:r>
              <a:rPr lang="ru-RU" dirty="0"/>
              <a:t>, </a:t>
            </a:r>
            <a:r>
              <a:rPr lang="ru-RU" dirty="0" err="1"/>
              <a:t>Clock</a:t>
            </a:r>
            <a:r>
              <a:rPr lang="ru-RU" dirty="0"/>
              <a:t>)</a:t>
            </a:r>
          </a:p>
          <a:p>
            <a:r>
              <a:rPr lang="ru-RU" dirty="0"/>
              <a:t>В «чистом виде» в современных ОС практически не используется</a:t>
            </a:r>
          </a:p>
        </p:txBody>
      </p:sp>
    </p:spTree>
    <p:extLst>
      <p:ext uri="{BB962C8B-B14F-4D97-AF65-F5344CB8AC3E}">
        <p14:creationId xmlns:p14="http://schemas.microsoft.com/office/powerpoint/2010/main" val="322175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3E875-BD42-E8D5-FC60-19D8CE9C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«второго шанса»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24163-ED07-E8B7-77CF-496907BF0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Second-Chance Page Replacement</a:t>
            </a:r>
          </a:p>
        </p:txBody>
      </p:sp>
    </p:spTree>
    <p:extLst>
      <p:ext uri="{BB962C8B-B14F-4D97-AF65-F5344CB8AC3E}">
        <p14:creationId xmlns:p14="http://schemas.microsoft.com/office/powerpoint/2010/main" val="12766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CBDE-BEC3-C90C-853C-DFF14501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FIFO и идея улучшения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26E3-ED26-D54E-4F73-BA7DD0D1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Алгоритм FIFO удаляет страницы, которые могут быть ещё нужны</a:t>
            </a:r>
          </a:p>
          <a:p>
            <a:pPr lvl="1"/>
            <a:r>
              <a:rPr lang="ru-RU" dirty="0"/>
              <a:t>Не учитывает, была ли страница недавно использована</a:t>
            </a:r>
          </a:p>
          <a:p>
            <a:r>
              <a:rPr lang="ru-RU" dirty="0"/>
              <a:t>Решение: добавить проверку R-бита (</a:t>
            </a:r>
            <a:r>
              <a:rPr lang="ru-RU" dirty="0" err="1"/>
              <a:t>Referenced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Если страница использовалась недавно, дать ей второй шанс</a:t>
            </a:r>
          </a:p>
          <a:p>
            <a:r>
              <a:rPr lang="ru-RU" dirty="0"/>
              <a:t>Так появился Second-</a:t>
            </a:r>
            <a:r>
              <a:rPr lang="ru-RU" dirty="0" err="1"/>
              <a:t>Chance</a:t>
            </a:r>
            <a:r>
              <a:rPr lang="ru-RU" dirty="0"/>
              <a:t> </a:t>
            </a:r>
            <a:r>
              <a:rPr lang="ru-RU" dirty="0" err="1"/>
              <a:t>Algorithm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5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7EEC-66E2-09BE-799D-61141C46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/>
              <a:t>Second Chance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F8AE-00DE-2F3C-6400-5278C104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Страницы хранятся в очереди FIFO</a:t>
            </a:r>
          </a:p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ОС рассматривает самую старую страницу (в начале очереди)</a:t>
            </a:r>
          </a:p>
          <a:p>
            <a:r>
              <a:rPr lang="ru-RU" dirty="0"/>
              <a:t>Если R = 0, страница удаляется, так как давно не использовалась</a:t>
            </a:r>
          </a:p>
          <a:p>
            <a:r>
              <a:rPr lang="ru-RU" dirty="0"/>
              <a:t>Если R = 1:</a:t>
            </a:r>
          </a:p>
          <a:p>
            <a:pPr lvl="1"/>
            <a:r>
              <a:rPr lang="ru-RU" dirty="0"/>
              <a:t>Бит R сбрасывается в 0</a:t>
            </a:r>
          </a:p>
          <a:p>
            <a:pPr lvl="1"/>
            <a:r>
              <a:rPr lang="ru-RU" dirty="0"/>
              <a:t>страница перемещается в конец очереди</a:t>
            </a:r>
          </a:p>
          <a:p>
            <a:pPr lvl="1"/>
            <a:r>
              <a:rPr lang="ru-RU" dirty="0"/>
              <a:t>её «время прибытия» обновляется</a:t>
            </a:r>
          </a:p>
          <a:p>
            <a:pPr lvl="1"/>
            <a:r>
              <a:rPr lang="ru-RU" dirty="0"/>
              <a:t>поиск продолжается со следующей страницы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04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50D14-C28C-9700-DFD6-2F21CD8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алгоритма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1B860-3132-4975-192B-9DCCFA6D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7" y="1417000"/>
            <a:ext cx="10930345" cy="50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C047-7C18-A1FA-B531-616955CD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эффективности алгоритма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F30E-8D46-2E98-7BBE-57667ABF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Second </a:t>
            </a:r>
            <a:r>
              <a:rPr lang="ru-RU" dirty="0" err="1"/>
              <a:t>Chance</a:t>
            </a:r>
            <a:r>
              <a:rPr lang="ru-RU" dirty="0"/>
              <a:t> ≈ мягкая версия NRU (использует только R-бит)</a:t>
            </a:r>
          </a:p>
          <a:p>
            <a:r>
              <a:rPr lang="ru-RU" dirty="0"/>
              <a:t>Идея: не удалять активные страницы, но не хранить их вечно</a:t>
            </a:r>
          </a:p>
          <a:p>
            <a:r>
              <a:rPr lang="ru-RU" dirty="0"/>
              <a:t>Прост в реализации (очередь + проверка R)</a:t>
            </a:r>
          </a:p>
          <a:p>
            <a:r>
              <a:rPr lang="ru-RU" dirty="0"/>
              <a:t>Эффективен для систем с умеренной нагрузкой</a:t>
            </a:r>
          </a:p>
          <a:p>
            <a:r>
              <a:rPr lang="ru-RU" dirty="0"/>
              <a:t>Если все страницы активны, поведение близко к FIFO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1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57784-DE04-E3F8-F29B-9E557658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958" y="398756"/>
            <a:ext cx="9540084" cy="60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2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B963-A660-8670-1325-3B11EC3E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Роль алгоритма «Второго шанса»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96A9F-0B9D-01D5-308C-DB124DF3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/>
              <a:t>Преимущества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Простота, малые накладные расходы</a:t>
            </a:r>
          </a:p>
          <a:p>
            <a:pPr lvl="1"/>
            <a:r>
              <a:rPr lang="ru-RU" dirty="0"/>
              <a:t>Учитывает «свежесть» страниц</a:t>
            </a:r>
          </a:p>
          <a:p>
            <a:pPr lvl="1"/>
            <a:r>
              <a:rPr lang="ru-RU" dirty="0"/>
              <a:t>Улучшает поведение FIFO без сложных вычислений</a:t>
            </a:r>
          </a:p>
          <a:p>
            <a:r>
              <a:rPr lang="ru-RU" dirty="0"/>
              <a:t>Недостатки:</a:t>
            </a:r>
          </a:p>
          <a:p>
            <a:pPr lvl="1"/>
            <a:r>
              <a:rPr lang="ru-RU" dirty="0"/>
              <a:t>Не различает степень активности страниц</a:t>
            </a:r>
          </a:p>
          <a:p>
            <a:pPr lvl="1"/>
            <a:r>
              <a:rPr lang="ru-RU" dirty="0"/>
              <a:t>При большой активности все страницы «получают второй шанс»</a:t>
            </a:r>
          </a:p>
          <a:p>
            <a:r>
              <a:rPr lang="ru-RU" dirty="0"/>
              <a:t>Роль: основа для </a:t>
            </a:r>
            <a:r>
              <a:rPr lang="ru-RU" dirty="0" err="1"/>
              <a:t>Clock</a:t>
            </a:r>
            <a:r>
              <a:rPr lang="ru-RU" dirty="0"/>
              <a:t> </a:t>
            </a:r>
            <a:r>
              <a:rPr lang="ru-RU" dirty="0" err="1"/>
              <a:t>Algorithm</a:t>
            </a:r>
            <a:r>
              <a:rPr lang="ru-RU" dirty="0"/>
              <a:t> — оптимизированной версии с циклическим указателем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9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6A2D6F-FBA5-8C02-E99F-52D29E1F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Page Replacement (</a:t>
            </a:r>
            <a:r>
              <a:rPr lang="ru-RU" dirty="0"/>
              <a:t>Часовой алгоритм)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EFB50-0EFE-D7FE-A81D-67A3F55DE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10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9E97BC-02A7-5465-7557-9687CB0F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</a:t>
            </a:r>
            <a:r>
              <a:rPr lang="en-US" dirty="0"/>
              <a:t>Clock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07D8F-75D3-A47F-C2FD-8F3F9592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605"/>
            <a:ext cx="6918702" cy="3881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17339E-EB9C-3094-3B3B-A3677C4EF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61" y="1311710"/>
            <a:ext cx="7263539" cy="98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7737D2-9629-F2A8-0D66-7096E195C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496" y="5165362"/>
            <a:ext cx="6978504" cy="142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1329A6-F832-7C96-8C2E-77DF2767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алгоритма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722F4B-1338-E7FE-C221-B8F1ECEFB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0471" y="1240983"/>
            <a:ext cx="8625968" cy="49831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1D1785-44D5-C546-C959-832ACAE4FD48}"/>
              </a:ext>
            </a:extLst>
          </p:cNvPr>
          <p:cNvSpPr/>
          <p:nvPr/>
        </p:nvSpPr>
        <p:spPr>
          <a:xfrm>
            <a:off x="5606321" y="1918741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B9595-6ED9-D862-DFD1-78FB43E02E84}"/>
              </a:ext>
            </a:extLst>
          </p:cNvPr>
          <p:cNvSpPr/>
          <p:nvPr/>
        </p:nvSpPr>
        <p:spPr>
          <a:xfrm>
            <a:off x="5626310" y="5726246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76BD2-775D-D4BB-B5DF-F56FF92E0EAA}"/>
              </a:ext>
            </a:extLst>
          </p:cNvPr>
          <p:cNvSpPr/>
          <p:nvPr/>
        </p:nvSpPr>
        <p:spPr>
          <a:xfrm>
            <a:off x="370194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36E5A-61BB-3BDD-24B5-45CC3E4A504B}"/>
              </a:ext>
            </a:extLst>
          </p:cNvPr>
          <p:cNvSpPr/>
          <p:nvPr/>
        </p:nvSpPr>
        <p:spPr>
          <a:xfrm>
            <a:off x="752902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17" name="!!Arrow">
            <a:extLst>
              <a:ext uri="{FF2B5EF4-FFF2-40B4-BE49-F238E27FC236}">
                <a16:creationId xmlns:a16="http://schemas.microsoft.com/office/drawing/2014/main" id="{D20C12E0-7CEF-DF1F-1DA9-8DAB4702D3B8}"/>
              </a:ext>
            </a:extLst>
          </p:cNvPr>
          <p:cNvGrpSpPr/>
          <p:nvPr/>
        </p:nvGrpSpPr>
        <p:grpSpPr>
          <a:xfrm>
            <a:off x="5841166" y="3106165"/>
            <a:ext cx="509667" cy="2413918"/>
            <a:chOff x="5841166" y="3106165"/>
            <a:chExt cx="509667" cy="2413918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64B62AA2-5245-810A-99BD-36529399D05D}"/>
                </a:ext>
              </a:extLst>
            </p:cNvPr>
            <p:cNvSpPr/>
            <p:nvPr/>
          </p:nvSpPr>
          <p:spPr>
            <a:xfrm>
              <a:off x="5841166" y="3106165"/>
              <a:ext cx="509667" cy="119921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FE4888D3-6B10-5708-96B5-CB23A0A8CA2B}"/>
                </a:ext>
              </a:extLst>
            </p:cNvPr>
            <p:cNvSpPr/>
            <p:nvPr/>
          </p:nvSpPr>
          <p:spPr>
            <a:xfrm rot="10800000">
              <a:off x="5841166" y="4320868"/>
              <a:ext cx="509667" cy="1199215"/>
            </a:xfrm>
            <a:prstGeom prst="up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!!AR">
            <a:extLst>
              <a:ext uri="{FF2B5EF4-FFF2-40B4-BE49-F238E27FC236}">
                <a16:creationId xmlns:a16="http://schemas.microsoft.com/office/drawing/2014/main" id="{B46D7121-17D0-D28E-9BBF-B25B87E1EC10}"/>
              </a:ext>
            </a:extLst>
          </p:cNvPr>
          <p:cNvSpPr txBox="1"/>
          <p:nvPr/>
        </p:nvSpPr>
        <p:spPr>
          <a:xfrm>
            <a:off x="6692900" y="2235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19" name="!!BR">
            <a:extLst>
              <a:ext uri="{FF2B5EF4-FFF2-40B4-BE49-F238E27FC236}">
                <a16:creationId xmlns:a16="http://schemas.microsoft.com/office/drawing/2014/main" id="{05ECF21B-7EEB-F846-3B2D-DF048ABBDF36}"/>
              </a:ext>
            </a:extLst>
          </p:cNvPr>
          <p:cNvSpPr txBox="1"/>
          <p:nvPr/>
        </p:nvSpPr>
        <p:spPr>
          <a:xfrm>
            <a:off x="8691492" y="413620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20" name="!!CR">
            <a:extLst>
              <a:ext uri="{FF2B5EF4-FFF2-40B4-BE49-F238E27FC236}">
                <a16:creationId xmlns:a16="http://schemas.microsoft.com/office/drawing/2014/main" id="{AC9851D6-EFDE-9A99-E1CC-2F93FB78C1F1}"/>
              </a:ext>
            </a:extLst>
          </p:cNvPr>
          <p:cNvSpPr txBox="1"/>
          <p:nvPr/>
        </p:nvSpPr>
        <p:spPr>
          <a:xfrm>
            <a:off x="6692900" y="6039479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R=0</a:t>
            </a:r>
          </a:p>
        </p:txBody>
      </p:sp>
      <p:sp>
        <p:nvSpPr>
          <p:cNvPr id="21" name="!!DR">
            <a:extLst>
              <a:ext uri="{FF2B5EF4-FFF2-40B4-BE49-F238E27FC236}">
                <a16:creationId xmlns:a16="http://schemas.microsoft.com/office/drawing/2014/main" id="{1F0FEFB1-3979-B266-207E-978DF212FDC9}"/>
              </a:ext>
            </a:extLst>
          </p:cNvPr>
          <p:cNvSpPr txBox="1"/>
          <p:nvPr/>
        </p:nvSpPr>
        <p:spPr>
          <a:xfrm>
            <a:off x="2647848" y="411751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A51B59AC-676F-CECE-CD23-0FF86FA607FF}"/>
              </a:ext>
            </a:extLst>
          </p:cNvPr>
          <p:cNvSpPr/>
          <p:nvPr/>
        </p:nvSpPr>
        <p:spPr>
          <a:xfrm>
            <a:off x="8691491" y="1454072"/>
            <a:ext cx="2974991" cy="2568103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Page Fault</a:t>
            </a:r>
          </a:p>
        </p:txBody>
      </p:sp>
    </p:spTree>
    <p:extLst>
      <p:ext uri="{BB962C8B-B14F-4D97-AF65-F5344CB8AC3E}">
        <p14:creationId xmlns:p14="http://schemas.microsoft.com/office/powerpoint/2010/main" val="290578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23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0604C-46C3-D542-FB9F-F6427D60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67FB36-F0D8-F955-98F4-FC3F10A2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алгоритма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5DFCB3-B2D0-63F7-78F0-30B3EB039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0471" y="1240983"/>
            <a:ext cx="8625968" cy="49831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602E09-7992-328B-5C42-15C67DD1F55D}"/>
              </a:ext>
            </a:extLst>
          </p:cNvPr>
          <p:cNvSpPr/>
          <p:nvPr/>
        </p:nvSpPr>
        <p:spPr>
          <a:xfrm>
            <a:off x="5606321" y="1918741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BFA61-AA68-1A89-97BB-DC326C1B7BCB}"/>
              </a:ext>
            </a:extLst>
          </p:cNvPr>
          <p:cNvSpPr/>
          <p:nvPr/>
        </p:nvSpPr>
        <p:spPr>
          <a:xfrm>
            <a:off x="5626310" y="5726246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8D5FE-4DB2-EEB5-6EDD-DB69A26F9B67}"/>
              </a:ext>
            </a:extLst>
          </p:cNvPr>
          <p:cNvSpPr/>
          <p:nvPr/>
        </p:nvSpPr>
        <p:spPr>
          <a:xfrm>
            <a:off x="370194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DE852-6623-274C-7662-213F764563D2}"/>
              </a:ext>
            </a:extLst>
          </p:cNvPr>
          <p:cNvSpPr/>
          <p:nvPr/>
        </p:nvSpPr>
        <p:spPr>
          <a:xfrm>
            <a:off x="752902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17" name="!!Arrow">
            <a:extLst>
              <a:ext uri="{FF2B5EF4-FFF2-40B4-BE49-F238E27FC236}">
                <a16:creationId xmlns:a16="http://schemas.microsoft.com/office/drawing/2014/main" id="{29F760EC-7749-3E82-39D0-217BFD5D197E}"/>
              </a:ext>
            </a:extLst>
          </p:cNvPr>
          <p:cNvGrpSpPr/>
          <p:nvPr/>
        </p:nvGrpSpPr>
        <p:grpSpPr>
          <a:xfrm rot="5400000">
            <a:off x="5841166" y="3106165"/>
            <a:ext cx="509667" cy="2413918"/>
            <a:chOff x="5841166" y="3106165"/>
            <a:chExt cx="509667" cy="2413918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6CE50A18-AB8E-81E8-1849-432124116458}"/>
                </a:ext>
              </a:extLst>
            </p:cNvPr>
            <p:cNvSpPr/>
            <p:nvPr/>
          </p:nvSpPr>
          <p:spPr>
            <a:xfrm>
              <a:off x="5841166" y="3106165"/>
              <a:ext cx="509667" cy="119921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1DC459A6-763D-035F-6A2E-9FA8BF8C4411}"/>
                </a:ext>
              </a:extLst>
            </p:cNvPr>
            <p:cNvSpPr/>
            <p:nvPr/>
          </p:nvSpPr>
          <p:spPr>
            <a:xfrm rot="10800000">
              <a:off x="5841166" y="4320868"/>
              <a:ext cx="509667" cy="1199215"/>
            </a:xfrm>
            <a:prstGeom prst="up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!!AR">
            <a:extLst>
              <a:ext uri="{FF2B5EF4-FFF2-40B4-BE49-F238E27FC236}">
                <a16:creationId xmlns:a16="http://schemas.microsoft.com/office/drawing/2014/main" id="{2791609A-F2EC-792A-A22F-B63A7CB11398}"/>
              </a:ext>
            </a:extLst>
          </p:cNvPr>
          <p:cNvSpPr txBox="1"/>
          <p:nvPr/>
        </p:nvSpPr>
        <p:spPr>
          <a:xfrm>
            <a:off x="6692900" y="2235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R=0</a:t>
            </a:r>
          </a:p>
        </p:txBody>
      </p:sp>
      <p:sp>
        <p:nvSpPr>
          <p:cNvPr id="19" name="!!BR">
            <a:extLst>
              <a:ext uri="{FF2B5EF4-FFF2-40B4-BE49-F238E27FC236}">
                <a16:creationId xmlns:a16="http://schemas.microsoft.com/office/drawing/2014/main" id="{BC98C177-9F7E-608A-1950-5D2BA851D8EC}"/>
              </a:ext>
            </a:extLst>
          </p:cNvPr>
          <p:cNvSpPr txBox="1"/>
          <p:nvPr/>
        </p:nvSpPr>
        <p:spPr>
          <a:xfrm>
            <a:off x="8691492" y="413620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  <p:sp>
        <p:nvSpPr>
          <p:cNvPr id="20" name="!!CR">
            <a:extLst>
              <a:ext uri="{FF2B5EF4-FFF2-40B4-BE49-F238E27FC236}">
                <a16:creationId xmlns:a16="http://schemas.microsoft.com/office/drawing/2014/main" id="{8F876EFC-7740-D205-DD4A-EE0F65762CA0}"/>
              </a:ext>
            </a:extLst>
          </p:cNvPr>
          <p:cNvSpPr txBox="1"/>
          <p:nvPr/>
        </p:nvSpPr>
        <p:spPr>
          <a:xfrm>
            <a:off x="6692900" y="6039479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R=0</a:t>
            </a:r>
          </a:p>
        </p:txBody>
      </p:sp>
      <p:sp>
        <p:nvSpPr>
          <p:cNvPr id="21" name="!!DR">
            <a:extLst>
              <a:ext uri="{FF2B5EF4-FFF2-40B4-BE49-F238E27FC236}">
                <a16:creationId xmlns:a16="http://schemas.microsoft.com/office/drawing/2014/main" id="{8B5696A1-1623-9E97-B9BF-314D953E1B42}"/>
              </a:ext>
            </a:extLst>
          </p:cNvPr>
          <p:cNvSpPr txBox="1"/>
          <p:nvPr/>
        </p:nvSpPr>
        <p:spPr>
          <a:xfrm>
            <a:off x="2647848" y="411751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</p:spTree>
    <p:extLst>
      <p:ext uri="{BB962C8B-B14F-4D97-AF65-F5344CB8AC3E}">
        <p14:creationId xmlns:p14="http://schemas.microsoft.com/office/powerpoint/2010/main" val="397655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C23A8-0B5E-0EB4-A1E1-1228B5C6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460820-8BF5-5B05-0229-3E080704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алгоритма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F955B3-C1A8-A235-9438-8E28D548F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0471" y="1240983"/>
            <a:ext cx="8625968" cy="49831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1A6152-3FD6-712F-66A3-FDBE747770CB}"/>
              </a:ext>
            </a:extLst>
          </p:cNvPr>
          <p:cNvSpPr/>
          <p:nvPr/>
        </p:nvSpPr>
        <p:spPr>
          <a:xfrm>
            <a:off x="5606321" y="1918741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!!Page3">
            <a:extLst>
              <a:ext uri="{FF2B5EF4-FFF2-40B4-BE49-F238E27FC236}">
                <a16:creationId xmlns:a16="http://schemas.microsoft.com/office/drawing/2014/main" id="{D43CDB04-C3E2-9FA6-FEB2-87B2B8527D2C}"/>
              </a:ext>
            </a:extLst>
          </p:cNvPr>
          <p:cNvSpPr/>
          <p:nvPr/>
        </p:nvSpPr>
        <p:spPr>
          <a:xfrm>
            <a:off x="5626310" y="5726246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A7DDD-3C0E-8734-9C15-088555D0E705}"/>
              </a:ext>
            </a:extLst>
          </p:cNvPr>
          <p:cNvSpPr/>
          <p:nvPr/>
        </p:nvSpPr>
        <p:spPr>
          <a:xfrm>
            <a:off x="370194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FC75-2906-E5CB-CD74-DE539FED413C}"/>
              </a:ext>
            </a:extLst>
          </p:cNvPr>
          <p:cNvSpPr/>
          <p:nvPr/>
        </p:nvSpPr>
        <p:spPr>
          <a:xfrm>
            <a:off x="752902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17" name="!!Arrow">
            <a:extLst>
              <a:ext uri="{FF2B5EF4-FFF2-40B4-BE49-F238E27FC236}">
                <a16:creationId xmlns:a16="http://schemas.microsoft.com/office/drawing/2014/main" id="{7C157577-2E18-4C8A-4D87-6DBD60D2CCC6}"/>
              </a:ext>
            </a:extLst>
          </p:cNvPr>
          <p:cNvGrpSpPr/>
          <p:nvPr/>
        </p:nvGrpSpPr>
        <p:grpSpPr>
          <a:xfrm rot="10800000">
            <a:off x="5841166" y="3106165"/>
            <a:ext cx="509667" cy="2413918"/>
            <a:chOff x="5841166" y="3106165"/>
            <a:chExt cx="509667" cy="2413918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7146CBE4-46FF-7228-2706-7A66A488ED94}"/>
                </a:ext>
              </a:extLst>
            </p:cNvPr>
            <p:cNvSpPr/>
            <p:nvPr/>
          </p:nvSpPr>
          <p:spPr>
            <a:xfrm>
              <a:off x="5841166" y="3106165"/>
              <a:ext cx="509667" cy="119921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DCA67032-1D73-D608-E4FB-C2DD31D3F64E}"/>
                </a:ext>
              </a:extLst>
            </p:cNvPr>
            <p:cNvSpPr/>
            <p:nvPr/>
          </p:nvSpPr>
          <p:spPr>
            <a:xfrm rot="10800000">
              <a:off x="5841166" y="4320868"/>
              <a:ext cx="509667" cy="1199215"/>
            </a:xfrm>
            <a:prstGeom prst="up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!!AR">
            <a:extLst>
              <a:ext uri="{FF2B5EF4-FFF2-40B4-BE49-F238E27FC236}">
                <a16:creationId xmlns:a16="http://schemas.microsoft.com/office/drawing/2014/main" id="{92611C96-10F1-1C5F-1D72-A87BC9570E16}"/>
              </a:ext>
            </a:extLst>
          </p:cNvPr>
          <p:cNvSpPr txBox="1"/>
          <p:nvPr/>
        </p:nvSpPr>
        <p:spPr>
          <a:xfrm>
            <a:off x="6692900" y="2235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R=0</a:t>
            </a:r>
          </a:p>
        </p:txBody>
      </p:sp>
      <p:sp>
        <p:nvSpPr>
          <p:cNvPr id="19" name="!!BR">
            <a:extLst>
              <a:ext uri="{FF2B5EF4-FFF2-40B4-BE49-F238E27FC236}">
                <a16:creationId xmlns:a16="http://schemas.microsoft.com/office/drawing/2014/main" id="{789266C1-8B6F-306E-9C9C-00A370380640}"/>
              </a:ext>
            </a:extLst>
          </p:cNvPr>
          <p:cNvSpPr txBox="1"/>
          <p:nvPr/>
        </p:nvSpPr>
        <p:spPr>
          <a:xfrm>
            <a:off x="8691492" y="413620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R=0</a:t>
            </a:r>
          </a:p>
        </p:txBody>
      </p:sp>
      <p:sp>
        <p:nvSpPr>
          <p:cNvPr id="20" name="!!CR">
            <a:extLst>
              <a:ext uri="{FF2B5EF4-FFF2-40B4-BE49-F238E27FC236}">
                <a16:creationId xmlns:a16="http://schemas.microsoft.com/office/drawing/2014/main" id="{8F33F889-5EF0-8ED1-C56C-3D257D42B952}"/>
              </a:ext>
            </a:extLst>
          </p:cNvPr>
          <p:cNvSpPr txBox="1"/>
          <p:nvPr/>
        </p:nvSpPr>
        <p:spPr>
          <a:xfrm>
            <a:off x="6692900" y="6039479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R=0</a:t>
            </a:r>
          </a:p>
        </p:txBody>
      </p:sp>
      <p:sp>
        <p:nvSpPr>
          <p:cNvPr id="21" name="!!DR">
            <a:extLst>
              <a:ext uri="{FF2B5EF4-FFF2-40B4-BE49-F238E27FC236}">
                <a16:creationId xmlns:a16="http://schemas.microsoft.com/office/drawing/2014/main" id="{CCEC9C68-7532-2935-AF4D-766BE3917219}"/>
              </a:ext>
            </a:extLst>
          </p:cNvPr>
          <p:cNvSpPr txBox="1"/>
          <p:nvPr/>
        </p:nvSpPr>
        <p:spPr>
          <a:xfrm>
            <a:off x="2647848" y="411751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</p:spTree>
    <p:extLst>
      <p:ext uri="{BB962C8B-B14F-4D97-AF65-F5344CB8AC3E}">
        <p14:creationId xmlns:p14="http://schemas.microsoft.com/office/powerpoint/2010/main" val="2532346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1997F-C7BC-F729-C5AE-5094E1F8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B7F59-F744-B41B-50EC-8F5F7AA4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алгоритма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48D0E6-6C29-2D1F-1FC3-020C27A9D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0471" y="1240983"/>
            <a:ext cx="8625968" cy="49831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DCCF1-3FF4-DF46-342F-812F1D777EDD}"/>
              </a:ext>
            </a:extLst>
          </p:cNvPr>
          <p:cNvSpPr/>
          <p:nvPr/>
        </p:nvSpPr>
        <p:spPr>
          <a:xfrm>
            <a:off x="5606321" y="1918741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!!Page3">
            <a:extLst>
              <a:ext uri="{FF2B5EF4-FFF2-40B4-BE49-F238E27FC236}">
                <a16:creationId xmlns:a16="http://schemas.microsoft.com/office/drawing/2014/main" id="{00DCEC81-B3BE-F1DA-EDEA-1A4EC3C34DDB}"/>
              </a:ext>
            </a:extLst>
          </p:cNvPr>
          <p:cNvSpPr/>
          <p:nvPr/>
        </p:nvSpPr>
        <p:spPr>
          <a:xfrm>
            <a:off x="5626310" y="5726246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31AF59-87FF-D2D2-E930-0F725A47359D}"/>
              </a:ext>
            </a:extLst>
          </p:cNvPr>
          <p:cNvSpPr/>
          <p:nvPr/>
        </p:nvSpPr>
        <p:spPr>
          <a:xfrm>
            <a:off x="370194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311867-E93E-0765-03BA-FE0314A90DD4}"/>
              </a:ext>
            </a:extLst>
          </p:cNvPr>
          <p:cNvSpPr/>
          <p:nvPr/>
        </p:nvSpPr>
        <p:spPr>
          <a:xfrm>
            <a:off x="7529028" y="3822493"/>
            <a:ext cx="959371" cy="959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17" name="!!Arrow">
            <a:extLst>
              <a:ext uri="{FF2B5EF4-FFF2-40B4-BE49-F238E27FC236}">
                <a16:creationId xmlns:a16="http://schemas.microsoft.com/office/drawing/2014/main" id="{35944BE0-D0DA-B60E-583B-52639588A466}"/>
              </a:ext>
            </a:extLst>
          </p:cNvPr>
          <p:cNvGrpSpPr/>
          <p:nvPr/>
        </p:nvGrpSpPr>
        <p:grpSpPr>
          <a:xfrm rot="16200000">
            <a:off x="5841166" y="3106165"/>
            <a:ext cx="509667" cy="2413918"/>
            <a:chOff x="5841166" y="3106165"/>
            <a:chExt cx="509667" cy="2413918"/>
          </a:xfrm>
        </p:grpSpPr>
        <p:sp>
          <p:nvSpPr>
            <p:cNvPr id="15" name="Arrow: Up 14">
              <a:extLst>
                <a:ext uri="{FF2B5EF4-FFF2-40B4-BE49-F238E27FC236}">
                  <a16:creationId xmlns:a16="http://schemas.microsoft.com/office/drawing/2014/main" id="{3DF6A1ED-3484-490E-81D4-34442CB8094F}"/>
                </a:ext>
              </a:extLst>
            </p:cNvPr>
            <p:cNvSpPr/>
            <p:nvPr/>
          </p:nvSpPr>
          <p:spPr>
            <a:xfrm>
              <a:off x="5841166" y="3106165"/>
              <a:ext cx="509667" cy="119921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Up 15">
              <a:extLst>
                <a:ext uri="{FF2B5EF4-FFF2-40B4-BE49-F238E27FC236}">
                  <a16:creationId xmlns:a16="http://schemas.microsoft.com/office/drawing/2014/main" id="{8019A630-893B-0196-EC4F-6A368A837DDD}"/>
                </a:ext>
              </a:extLst>
            </p:cNvPr>
            <p:cNvSpPr/>
            <p:nvPr/>
          </p:nvSpPr>
          <p:spPr>
            <a:xfrm rot="10800000">
              <a:off x="5841166" y="4320868"/>
              <a:ext cx="509667" cy="1199215"/>
            </a:xfrm>
            <a:prstGeom prst="upArrow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!!AR">
            <a:extLst>
              <a:ext uri="{FF2B5EF4-FFF2-40B4-BE49-F238E27FC236}">
                <a16:creationId xmlns:a16="http://schemas.microsoft.com/office/drawing/2014/main" id="{77C71993-60EF-F755-0A4D-3EF4454BB43E}"/>
              </a:ext>
            </a:extLst>
          </p:cNvPr>
          <p:cNvSpPr txBox="1"/>
          <p:nvPr/>
        </p:nvSpPr>
        <p:spPr>
          <a:xfrm>
            <a:off x="6692900" y="223520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R=0</a:t>
            </a:r>
          </a:p>
        </p:txBody>
      </p:sp>
      <p:sp>
        <p:nvSpPr>
          <p:cNvPr id="19" name="!!BR">
            <a:extLst>
              <a:ext uri="{FF2B5EF4-FFF2-40B4-BE49-F238E27FC236}">
                <a16:creationId xmlns:a16="http://schemas.microsoft.com/office/drawing/2014/main" id="{F5428856-3142-73EF-92B7-40E9718F455E}"/>
              </a:ext>
            </a:extLst>
          </p:cNvPr>
          <p:cNvSpPr txBox="1"/>
          <p:nvPr/>
        </p:nvSpPr>
        <p:spPr>
          <a:xfrm>
            <a:off x="8691492" y="413620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R=0</a:t>
            </a:r>
          </a:p>
        </p:txBody>
      </p:sp>
      <p:sp>
        <p:nvSpPr>
          <p:cNvPr id="20" name="!!CR">
            <a:extLst>
              <a:ext uri="{FF2B5EF4-FFF2-40B4-BE49-F238E27FC236}">
                <a16:creationId xmlns:a16="http://schemas.microsoft.com/office/drawing/2014/main" id="{921CBD5A-3988-1942-8FB1-72662D82D82F}"/>
              </a:ext>
            </a:extLst>
          </p:cNvPr>
          <p:cNvSpPr txBox="1"/>
          <p:nvPr/>
        </p:nvSpPr>
        <p:spPr>
          <a:xfrm>
            <a:off x="6692900" y="6039479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R=1</a:t>
            </a:r>
          </a:p>
        </p:txBody>
      </p:sp>
      <p:sp>
        <p:nvSpPr>
          <p:cNvPr id="21" name="!!DR">
            <a:extLst>
              <a:ext uri="{FF2B5EF4-FFF2-40B4-BE49-F238E27FC236}">
                <a16:creationId xmlns:a16="http://schemas.microsoft.com/office/drawing/2014/main" id="{9D4CE2A7-75A5-2385-6135-A7998A108FE4}"/>
              </a:ext>
            </a:extLst>
          </p:cNvPr>
          <p:cNvSpPr txBox="1"/>
          <p:nvPr/>
        </p:nvSpPr>
        <p:spPr>
          <a:xfrm>
            <a:off x="2647848" y="411751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R=1</a:t>
            </a:r>
          </a:p>
        </p:txBody>
      </p:sp>
    </p:spTree>
    <p:extLst>
      <p:ext uri="{BB962C8B-B14F-4D97-AF65-F5344CB8AC3E}">
        <p14:creationId xmlns:p14="http://schemas.microsoft.com/office/powerpoint/2010/main" val="23941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12CC-AF37-6941-55BB-FE230019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алгоритма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7D8E-9B07-375D-A727-B653882D9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 в реализации и эффективен</a:t>
            </a:r>
          </a:p>
          <a:p>
            <a:r>
              <a:rPr lang="ru-RU" dirty="0"/>
              <a:t>Не требует перестановки элементов в списке</a:t>
            </a:r>
          </a:p>
          <a:p>
            <a:r>
              <a:rPr lang="ru-RU" dirty="0"/>
              <a:t>Учитывает недавнюю активность страниц</a:t>
            </a:r>
          </a:p>
          <a:p>
            <a:r>
              <a:rPr lang="ru-RU" dirty="0"/>
              <a:t>Очень малая накладная нагрузка</a:t>
            </a:r>
          </a:p>
          <a:p>
            <a:r>
              <a:rPr lang="ru-RU" dirty="0"/>
              <a:t>Используется во многих ОС: </a:t>
            </a:r>
            <a:r>
              <a:rPr lang="ru-RU" b="1" dirty="0"/>
              <a:t>Linux, Windows, BSD, </a:t>
            </a:r>
            <a:r>
              <a:rPr lang="ru-RU" b="1" dirty="0" err="1"/>
              <a:t>macOS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95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7412-0BC4-64F7-2239-E51C3A55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 и развитие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55681-5AF5-7D9D-7411-17EC2B18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Clock</a:t>
            </a:r>
            <a:r>
              <a:rPr lang="ru-RU" dirty="0"/>
              <a:t> = эффективный Second </a:t>
            </a:r>
            <a:r>
              <a:rPr lang="ru-RU" dirty="0" err="1"/>
              <a:t>Chance</a:t>
            </a:r>
            <a:endParaRPr lang="ru-RU" dirty="0"/>
          </a:p>
          <a:p>
            <a:r>
              <a:rPr lang="ru-RU" dirty="0"/>
              <a:t>Учитывает недавнее использование страниц</a:t>
            </a:r>
          </a:p>
          <a:p>
            <a:r>
              <a:rPr lang="ru-RU" dirty="0"/>
              <a:t>Избегает чрезмерных операций над очередью</a:t>
            </a:r>
          </a:p>
          <a:p>
            <a:r>
              <a:rPr lang="ru-RU" dirty="0"/>
              <a:t>Базовая версия может быть улучшена:</a:t>
            </a:r>
          </a:p>
          <a:p>
            <a:pPr lvl="1"/>
            <a:r>
              <a:rPr lang="ru-RU" dirty="0"/>
              <a:t>Enhanced </a:t>
            </a:r>
            <a:r>
              <a:rPr lang="ru-RU" dirty="0" err="1"/>
              <a:t>Clock</a:t>
            </a:r>
            <a:r>
              <a:rPr lang="ru-RU" dirty="0"/>
              <a:t> (учёт M-бита)</a:t>
            </a:r>
          </a:p>
          <a:p>
            <a:pPr lvl="1"/>
            <a:r>
              <a:rPr lang="ru-RU" dirty="0" err="1"/>
              <a:t>Two-Handed</a:t>
            </a:r>
            <a:r>
              <a:rPr lang="ru-RU" dirty="0"/>
              <a:t> </a:t>
            </a:r>
            <a:r>
              <a:rPr lang="ru-RU" dirty="0" err="1"/>
              <a:t>Clock</a:t>
            </a:r>
            <a:r>
              <a:rPr lang="ru-RU" dirty="0"/>
              <a:t> (более точное измерение активности)</a:t>
            </a:r>
          </a:p>
          <a:p>
            <a:r>
              <a:rPr lang="ru-RU" dirty="0"/>
              <a:t>Один из самых практичных алгоритмов замещения</a:t>
            </a:r>
          </a:p>
        </p:txBody>
      </p:sp>
    </p:spTree>
    <p:extLst>
      <p:ext uri="{BB962C8B-B14F-4D97-AF65-F5344CB8AC3E}">
        <p14:creationId xmlns:p14="http://schemas.microsoft.com/office/powerpoint/2010/main" val="3851681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E83E-E8C8-2708-AE3D-C65B7092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027A-B6B4-CD14-55D8-C8FFD074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Использует </a:t>
            </a:r>
            <a:r>
              <a:rPr lang="ru-RU" b="1" dirty="0"/>
              <a:t>два бита: R (</a:t>
            </a:r>
            <a:r>
              <a:rPr lang="ru-RU" b="1" dirty="0" err="1"/>
              <a:t>Referenced</a:t>
            </a:r>
            <a:r>
              <a:rPr lang="ru-RU" b="1" dirty="0"/>
              <a:t>)</a:t>
            </a:r>
            <a:r>
              <a:rPr lang="ru-RU" dirty="0"/>
              <a:t> и </a:t>
            </a:r>
            <a:r>
              <a:rPr lang="ru-RU" b="1" dirty="0"/>
              <a:t>M (</a:t>
            </a:r>
            <a:r>
              <a:rPr lang="ru-RU" b="1" dirty="0" err="1"/>
              <a:t>Modified</a:t>
            </a:r>
            <a:r>
              <a:rPr lang="ru-RU" b="1" dirty="0"/>
              <a:t>)</a:t>
            </a:r>
            <a:endParaRPr lang="ru-RU" dirty="0"/>
          </a:p>
          <a:p>
            <a:r>
              <a:rPr lang="ru-RU" dirty="0"/>
              <a:t>Цель — избегать записи «грязных» страниц на диск, если есть «чистые» кандидаты</a:t>
            </a:r>
          </a:p>
          <a:p>
            <a:r>
              <a:rPr lang="ru-RU" dirty="0"/>
              <a:t>Страницы делятся на 4 категории:</a:t>
            </a:r>
          </a:p>
          <a:p>
            <a:pPr lvl="1"/>
            <a:r>
              <a:rPr lang="ru-RU" dirty="0"/>
              <a:t>R=0, M=0 — не использовалась и не изменялась (лучшая жертва)</a:t>
            </a:r>
          </a:p>
          <a:p>
            <a:pPr lvl="1"/>
            <a:r>
              <a:rPr lang="ru-RU" dirty="0"/>
              <a:t>R=0, M=1 — не использовалась, но изменена</a:t>
            </a:r>
          </a:p>
          <a:p>
            <a:pPr lvl="1"/>
            <a:r>
              <a:rPr lang="ru-RU" dirty="0"/>
              <a:t>R=1, M=0 — использовалась, но не изменялась</a:t>
            </a:r>
          </a:p>
          <a:p>
            <a:pPr lvl="1"/>
            <a:r>
              <a:rPr lang="ru-RU" dirty="0"/>
              <a:t>R=1, M=1 — использовалась и изменялась</a:t>
            </a:r>
          </a:p>
          <a:p>
            <a:r>
              <a:rPr lang="ru-RU" dirty="0"/>
              <a:t>Алгоритм ищет страницу из </a:t>
            </a:r>
            <a:r>
              <a:rPr lang="ru-RU" b="1" dirty="0"/>
              <a:t>наименьшего доступного класса</a:t>
            </a:r>
            <a:endParaRPr lang="ru-RU" dirty="0"/>
          </a:p>
          <a:p>
            <a:r>
              <a:rPr lang="ru-RU" dirty="0"/>
              <a:t>Реализует баланс между «недавним использованием» и «стоимостью замещения»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5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0CE2EB-2010-F1FB-8D00-647124C4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классических страниц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599EB6-1A1B-CDE3-78A4-0796DE736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классических таблицах: одна запись на каждую виртуальную страницу</a:t>
            </a:r>
          </a:p>
          <a:p>
            <a:pPr lvl="1"/>
            <a:r>
              <a:rPr lang="ru-RU" dirty="0"/>
              <a:t>При больших адресных пространствах таблицы занимают слишком много памяти</a:t>
            </a:r>
          </a:p>
          <a:p>
            <a:r>
              <a:rPr lang="ru-RU" dirty="0"/>
              <a:t>Решение: “перевернуть” таблицу</a:t>
            </a:r>
          </a:p>
          <a:p>
            <a:r>
              <a:rPr lang="ru-RU" dirty="0"/>
              <a:t>В IPT — одна запись на каждый физический фрейм, которая хранит</a:t>
            </a:r>
          </a:p>
          <a:p>
            <a:pPr lvl="1"/>
            <a:r>
              <a:rPr lang="ru-RU" dirty="0"/>
              <a:t>PID процесса</a:t>
            </a:r>
          </a:p>
          <a:p>
            <a:pPr lvl="1"/>
            <a:r>
              <a:rPr lang="ru-RU" dirty="0"/>
              <a:t>номер виртуальной страницы</a:t>
            </a:r>
          </a:p>
          <a:p>
            <a:pPr lvl="1"/>
            <a:r>
              <a:rPr lang="ru-RU" dirty="0"/>
              <a:t>служебные биты (валидность, права доступа и т. д.)</a:t>
            </a:r>
          </a:p>
        </p:txBody>
      </p:sp>
    </p:spTree>
    <p:extLst>
      <p:ext uri="{BB962C8B-B14F-4D97-AF65-F5344CB8AC3E}">
        <p14:creationId xmlns:p14="http://schemas.microsoft.com/office/powerpoint/2010/main" val="2075735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5B3-E38D-E1DD-DF5F-EC3BFDA5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Two-Handed</a:t>
            </a:r>
            <a:r>
              <a:rPr lang="ru-RU" dirty="0"/>
              <a:t> </a:t>
            </a:r>
            <a:r>
              <a:rPr lang="ru-RU" dirty="0" err="1"/>
              <a:t>Clock</a:t>
            </a:r>
            <a:r>
              <a:rPr lang="ru-RU" dirty="0"/>
              <a:t> </a:t>
            </a:r>
            <a:r>
              <a:rPr lang="ru-RU" dirty="0" err="1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30F5-F4A5-26ED-532E-9F8514FE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Вариант </a:t>
            </a:r>
            <a:r>
              <a:rPr lang="ru-RU" dirty="0" err="1"/>
              <a:t>Clock</a:t>
            </a:r>
            <a:r>
              <a:rPr lang="ru-RU" dirty="0"/>
              <a:t> с двумя указателями (стрелками)</a:t>
            </a:r>
          </a:p>
          <a:p>
            <a:r>
              <a:rPr lang="ru-RU" dirty="0" err="1"/>
              <a:t>Передная</a:t>
            </a:r>
            <a:r>
              <a:rPr lang="ru-RU" dirty="0"/>
              <a:t> стрелка (</a:t>
            </a:r>
            <a:r>
              <a:rPr lang="ru-RU" dirty="0" err="1"/>
              <a:t>front</a:t>
            </a:r>
            <a:r>
              <a:rPr lang="ru-RU" dirty="0"/>
              <a:t> </a:t>
            </a:r>
            <a:r>
              <a:rPr lang="ru-RU" dirty="0" err="1"/>
              <a:t>hand</a:t>
            </a:r>
            <a:r>
              <a:rPr lang="ru-RU" dirty="0"/>
              <a:t>) сбрасывает R-биты, помечая страницы «на проверку»</a:t>
            </a:r>
          </a:p>
          <a:p>
            <a:r>
              <a:rPr lang="ru-RU" dirty="0"/>
              <a:t>Вторая стрелка (</a:t>
            </a:r>
            <a:r>
              <a:rPr lang="ru-RU" dirty="0" err="1"/>
              <a:t>back</a:t>
            </a:r>
            <a:r>
              <a:rPr lang="ru-RU" dirty="0"/>
              <a:t> </a:t>
            </a:r>
            <a:r>
              <a:rPr lang="ru-RU" dirty="0" err="1"/>
              <a:t>hand</a:t>
            </a:r>
            <a:r>
              <a:rPr lang="ru-RU" dirty="0"/>
              <a:t>), отстающая на несколько позиций, ищет страницы с R=0</a:t>
            </a:r>
          </a:p>
          <a:p>
            <a:r>
              <a:rPr lang="ru-RU" dirty="0"/>
              <a:t>Если R остаётся 0 ко времени, когда вторая стрелка доходит — страница удаляется</a:t>
            </a:r>
          </a:p>
          <a:p>
            <a:r>
              <a:rPr lang="ru-RU" dirty="0"/>
              <a:t>Позволяет точнее оценивать недавнее использование, избегая преждевременного удаления</a:t>
            </a:r>
          </a:p>
        </p:txBody>
      </p:sp>
    </p:spTree>
    <p:extLst>
      <p:ext uri="{BB962C8B-B14F-4D97-AF65-F5344CB8AC3E}">
        <p14:creationId xmlns:p14="http://schemas.microsoft.com/office/powerpoint/2010/main" val="4238201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D42E0-19D7-496C-61BF-7A0ED44A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Least Recently Used (LRU) Page Replacement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B8399-537A-ACC4-8942-7FBAFC1F8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9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C7F13-C1D1-81D1-D1DE-538E1C95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</a:t>
            </a:r>
            <a:r>
              <a:rPr lang="en-US" dirty="0"/>
              <a:t>LRU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04982-6CB5-8548-D655-C36C60D8C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Основан на принципе локальности обращений</a:t>
            </a:r>
          </a:p>
          <a:p>
            <a:r>
              <a:rPr lang="ru-RU" dirty="0"/>
              <a:t>Предположение:</a:t>
            </a:r>
          </a:p>
          <a:p>
            <a:pPr lvl="1"/>
            <a:r>
              <a:rPr lang="ru-RU" dirty="0"/>
              <a:t>страницы, недавно использовавшиеся, вероятно, понадобятся снова;</a:t>
            </a:r>
          </a:p>
          <a:p>
            <a:pPr lvl="1"/>
            <a:r>
              <a:rPr lang="ru-RU" dirty="0"/>
              <a:t>страницы, давно не использовавшиеся, скорее всего, останутся неактивными.</a:t>
            </a:r>
          </a:p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удаляется страница, не использовавшаяся дольше всех.</a:t>
            </a:r>
          </a:p>
          <a:p>
            <a:r>
              <a:rPr lang="ru-RU" dirty="0"/>
              <a:t>LRU — практическое приближение оптимального алгоритма</a:t>
            </a:r>
          </a:p>
        </p:txBody>
      </p:sp>
    </p:spTree>
    <p:extLst>
      <p:ext uri="{BB962C8B-B14F-4D97-AF65-F5344CB8AC3E}">
        <p14:creationId xmlns:p14="http://schemas.microsoft.com/office/powerpoint/2010/main" val="46443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48E7-C174-4A11-A3CA-B486D115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</a:t>
            </a:r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95A9-36A1-83EC-7BEF-032A7935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Прямое (идеальное) LRU требует:</a:t>
            </a:r>
          </a:p>
          <a:p>
            <a:pPr lvl="1"/>
            <a:r>
              <a:rPr lang="ru-RU" dirty="0"/>
              <a:t>хранения времени последнего обращения к каждой странице;</a:t>
            </a:r>
          </a:p>
          <a:p>
            <a:pPr lvl="1"/>
            <a:r>
              <a:rPr lang="ru-RU" dirty="0"/>
              <a:t>обновления этой информации при каждом обращении.</a:t>
            </a:r>
          </a:p>
          <a:p>
            <a:r>
              <a:rPr lang="ru-RU" dirty="0"/>
              <a:t>Реализация:</a:t>
            </a:r>
          </a:p>
          <a:p>
            <a:pPr lvl="1"/>
            <a:r>
              <a:rPr lang="ru-RU" dirty="0"/>
              <a:t>аппаратный счётчик (например, 64-битный), увеличивающийся после каждой инструкции;</a:t>
            </a:r>
          </a:p>
          <a:p>
            <a:pPr lvl="1"/>
            <a:r>
              <a:rPr lang="ru-RU" dirty="0"/>
              <a:t>в таблице страниц — поле для записи текущего значения счётчика;</a:t>
            </a:r>
          </a:p>
          <a:p>
            <a:pPr lvl="1"/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— выбирается страница с наименьшим счётчиком.</a:t>
            </a:r>
            <a:endParaRPr lang="en-US" dirty="0"/>
          </a:p>
          <a:p>
            <a:r>
              <a:rPr lang="ru-RU" dirty="0"/>
              <a:t>Реализация точна, но требующая поддержки и больших накладных расходов</a:t>
            </a:r>
          </a:p>
        </p:txBody>
      </p:sp>
    </p:spTree>
    <p:extLst>
      <p:ext uri="{BB962C8B-B14F-4D97-AF65-F5344CB8AC3E}">
        <p14:creationId xmlns:p14="http://schemas.microsoft.com/office/powerpoint/2010/main" val="1506865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D397-6793-2838-8735-98CDF6EE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практической реализации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720F-EA1D-4533-7FF1-3FBC6E2B6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Реализация LRU дорога по времени и памяти:</a:t>
            </a:r>
          </a:p>
          <a:p>
            <a:pPr lvl="1"/>
            <a:r>
              <a:rPr lang="ru-RU" dirty="0"/>
              <a:t>требуется обновлять данные при каждом обращении к памяти;</a:t>
            </a:r>
          </a:p>
          <a:p>
            <a:pPr lvl="1"/>
            <a:r>
              <a:rPr lang="ru-RU" dirty="0"/>
              <a:t>поиск наименьшего счётчика требует обхода всех записей.</a:t>
            </a:r>
          </a:p>
          <a:p>
            <a:r>
              <a:rPr lang="ru-RU" dirty="0"/>
              <a:t>В чистом виде LRU редко реализуется </a:t>
            </a:r>
            <a:r>
              <a:rPr lang="ru-RU" dirty="0" err="1"/>
              <a:t>аппаратно</a:t>
            </a:r>
            <a:r>
              <a:rPr lang="ru-RU" dirty="0"/>
              <a:t>, поэтому ОС используют приближённые версии LRU:</a:t>
            </a:r>
          </a:p>
          <a:p>
            <a:pPr lvl="1"/>
            <a:r>
              <a:rPr lang="ru-RU" dirty="0" err="1"/>
              <a:t>Clock</a:t>
            </a:r>
            <a:r>
              <a:rPr lang="ru-RU" dirty="0"/>
              <a:t>, </a:t>
            </a:r>
            <a:r>
              <a:rPr lang="ru-RU" dirty="0" err="1"/>
              <a:t>Aging</a:t>
            </a:r>
            <a:r>
              <a:rPr lang="ru-RU" dirty="0"/>
              <a:t>, NFU (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Frequently</a:t>
            </a:r>
            <a:r>
              <a:rPr lang="ru-RU" dirty="0"/>
              <a:t> </a:t>
            </a:r>
            <a:r>
              <a:rPr lang="ru-RU" dirty="0" err="1"/>
              <a:t>Used</a:t>
            </a:r>
            <a:r>
              <a:rPr lang="ru-RU" dirty="0"/>
              <a:t>) и др.</a:t>
            </a:r>
          </a:p>
        </p:txBody>
      </p:sp>
    </p:spTree>
    <p:extLst>
      <p:ext uri="{BB962C8B-B14F-4D97-AF65-F5344CB8AC3E}">
        <p14:creationId xmlns:p14="http://schemas.microsoft.com/office/powerpoint/2010/main" val="160995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593B-F41C-8923-ECFF-FEC4E772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19E50-8B05-2778-C1D5-AF6D6AF8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Допустим, 3 страницы могут находиться в памяти.</a:t>
            </a:r>
          </a:p>
          <a:p>
            <a:r>
              <a:rPr lang="ru-RU" dirty="0"/>
              <a:t>Последовательность обращений: 1, 2, 3, 1, 4, 2, 1, 5.</a:t>
            </a:r>
          </a:p>
          <a:p>
            <a:r>
              <a:rPr lang="ru-RU" dirty="0"/>
              <a:t>Когда происходит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(например, при обращении к 4),</a:t>
            </a:r>
            <a:br>
              <a:rPr lang="ru-RU" dirty="0"/>
            </a:br>
            <a:r>
              <a:rPr lang="ru-RU" dirty="0"/>
              <a:t>удаляется страница, к которой не обращались дольше всего (2)</a:t>
            </a:r>
          </a:p>
          <a:p>
            <a:r>
              <a:rPr lang="ru-RU" dirty="0"/>
              <a:t>В итоге LRU поддерживает страницы, которые активны в недавнем прошлом</a:t>
            </a:r>
          </a:p>
        </p:txBody>
      </p:sp>
    </p:spTree>
    <p:extLst>
      <p:ext uri="{BB962C8B-B14F-4D97-AF65-F5344CB8AC3E}">
        <p14:creationId xmlns:p14="http://schemas.microsoft.com/office/powerpoint/2010/main" val="1257897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F02-6D54-CFF6-6853-BFC51957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и значение </a:t>
            </a:r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CD6F-7D93-3E79-6863-3F4FDBFFB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LRU — теоретически оптимальный приближённый алгоритм.</a:t>
            </a:r>
          </a:p>
          <a:p>
            <a:r>
              <a:rPr lang="ru-RU" dirty="0"/>
              <a:t>Простая логика: недавнее использование = высокая вероятность повторного доступа.</a:t>
            </a:r>
          </a:p>
          <a:p>
            <a:r>
              <a:rPr lang="ru-RU" dirty="0"/>
              <a:t>Реализуется сложно, но служит базой для множества практических алгоритмов.</a:t>
            </a:r>
          </a:p>
          <a:p>
            <a:r>
              <a:rPr lang="ru-RU" dirty="0"/>
              <a:t>Почти все современные системы применяют варианты LRU, а не FIFO или NRU.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2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C039F-9060-AF5A-64D6-4A087344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</a:t>
            </a:r>
            <a:r>
              <a:rPr lang="en-US" dirty="0"/>
              <a:t>NFU</a:t>
            </a:r>
            <a:r>
              <a:rPr lang="ru-RU" dirty="0"/>
              <a:t> и </a:t>
            </a:r>
            <a:r>
              <a:rPr lang="en-US" dirty="0"/>
              <a:t>Aging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F1378-032C-99E6-50B2-8704F3C8F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6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1362-112E-97D8-124D-455941E5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программной реализации </a:t>
            </a:r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8DCDE-195F-ACF8-2D1C-F247B52FB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Реальный LRU требует аппаратной поддержки — дорого и сложно.</a:t>
            </a:r>
          </a:p>
          <a:p>
            <a:r>
              <a:rPr lang="ru-RU" dirty="0"/>
              <a:t>Нужен способ приблизить поведение LRU </a:t>
            </a:r>
            <a:r>
              <a:rPr lang="ru-RU" dirty="0" err="1"/>
              <a:t>программно</a:t>
            </a:r>
            <a:r>
              <a:rPr lang="ru-RU" dirty="0"/>
              <a:t>.</a:t>
            </a:r>
          </a:p>
          <a:p>
            <a:r>
              <a:rPr lang="ru-RU" dirty="0"/>
              <a:t>Идея: использовать счётчики активности страниц, обновляемые с течением времени.</a:t>
            </a:r>
          </a:p>
          <a:p>
            <a:r>
              <a:rPr lang="ru-RU" dirty="0"/>
              <a:t>Решение: алгоритмы NFU (</a:t>
            </a:r>
            <a:r>
              <a:rPr lang="ru-RU" dirty="0" err="1"/>
              <a:t>Not</a:t>
            </a:r>
            <a:r>
              <a:rPr lang="ru-RU" dirty="0"/>
              <a:t> </a:t>
            </a:r>
            <a:r>
              <a:rPr lang="ru-RU" dirty="0" err="1"/>
              <a:t>Frequently</a:t>
            </a:r>
            <a:r>
              <a:rPr lang="ru-RU" dirty="0"/>
              <a:t> </a:t>
            </a:r>
            <a:r>
              <a:rPr lang="ru-RU" dirty="0" err="1"/>
              <a:t>Used</a:t>
            </a:r>
            <a:r>
              <a:rPr lang="ru-RU" dirty="0"/>
              <a:t>) и </a:t>
            </a:r>
            <a:r>
              <a:rPr lang="ru-RU" dirty="0" err="1"/>
              <a:t>Aging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8053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0D90-57D4-3D4D-202F-EBA07D86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</a:t>
            </a:r>
            <a:r>
              <a:rPr lang="en-US" dirty="0"/>
              <a:t>NFU</a:t>
            </a:r>
            <a:r>
              <a:rPr lang="ru-RU" dirty="0"/>
              <a:t>-алгоритма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4B889-D1F2-2043-2E36-86F6BE4B8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каждой страницы есть счётчик обращений, инициализируемый нулём.</a:t>
            </a:r>
          </a:p>
          <a:p>
            <a:r>
              <a:rPr lang="ru-RU" dirty="0"/>
              <a:t>При каждом системном прерывании таймера:</a:t>
            </a:r>
          </a:p>
          <a:p>
            <a:pPr lvl="1"/>
            <a:r>
              <a:rPr lang="ru-RU" dirty="0"/>
              <a:t>если R=1, значение счётчика увеличивается;</a:t>
            </a:r>
          </a:p>
          <a:p>
            <a:pPr lvl="1"/>
            <a:r>
              <a:rPr lang="ru-RU" dirty="0"/>
              <a:t>если R=0, ничего не происходит.</a:t>
            </a:r>
          </a:p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удаляется страница с наименьшим счётчиком.</a:t>
            </a:r>
          </a:p>
          <a:p>
            <a:r>
              <a:rPr lang="ru-RU" dirty="0"/>
              <a:t>Алгоритм отслеживает «популярность» 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1739366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A4BC-4F4F-F2B7-7FBB-2D0FC47B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</a:t>
            </a:r>
            <a:r>
              <a:rPr lang="en-US" dirty="0"/>
              <a:t>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23C39-A94D-E67B-C2FB-5C54C6C9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Таблица общая для всех процессов</a:t>
            </a:r>
          </a:p>
          <a:p>
            <a:r>
              <a:rPr lang="ru-RU" dirty="0"/>
              <a:t>Поиск нужной страницы выполнялся по </a:t>
            </a:r>
            <a:r>
              <a:rPr lang="ru-RU" dirty="0" err="1"/>
              <a:t>хешу</a:t>
            </a:r>
            <a:r>
              <a:rPr lang="ru-RU" dirty="0"/>
              <a:t> (PID, Virtual Page)</a:t>
            </a:r>
          </a:p>
          <a:p>
            <a:r>
              <a:rPr lang="ru-RU" dirty="0"/>
              <a:t>При совпадении определялся физический адрес (</a:t>
            </a:r>
            <a:r>
              <a:rPr lang="ru-RU" dirty="0" err="1"/>
              <a:t>frame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)</a:t>
            </a:r>
          </a:p>
          <a:p>
            <a:r>
              <a:rPr lang="ru-RU" dirty="0"/>
              <a:t>При отсутствии происходил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endParaRPr lang="ru-RU" dirty="0"/>
          </a:p>
          <a:p>
            <a:r>
              <a:rPr lang="ru-RU" b="0" dirty="0"/>
              <a:t>Такой подход особенно хорошо работал в больших серверных системах IBM и HP в 80–90-х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08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61B3-EC3C-810A-9250-FE303363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r>
              <a:rPr lang="en-US" dirty="0"/>
              <a:t>: </a:t>
            </a:r>
            <a:r>
              <a:rPr lang="ru-RU" dirty="0"/>
              <a:t>«слон который всё помнит»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1A4A-613A-00C9-696D-BAE92F073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Счётчики </a:t>
            </a:r>
            <a:r>
              <a:rPr lang="ru-RU" b="1" dirty="0"/>
              <a:t>только накапливают значение</a:t>
            </a:r>
            <a:r>
              <a:rPr lang="ru-RU" dirty="0"/>
              <a:t>, не забывая старые обращения.</a:t>
            </a:r>
          </a:p>
          <a:p>
            <a:r>
              <a:rPr lang="ru-RU" dirty="0"/>
              <a:t>Старые активные страницы навсегда остаются с высоким счётчиком.</a:t>
            </a:r>
          </a:p>
          <a:p>
            <a:r>
              <a:rPr lang="ru-RU" dirty="0"/>
              <a:t>В результате система может </a:t>
            </a:r>
            <a:r>
              <a:rPr lang="ru-RU" b="1" dirty="0"/>
              <a:t>удалять актуальные страницы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считая их «менее используемыми».</a:t>
            </a:r>
          </a:p>
          <a:p>
            <a:r>
              <a:rPr lang="ru-RU" dirty="0"/>
              <a:t>Пример: многоэтапный компилятор — страницы из первой фазы навсегда «лидируют».</a:t>
            </a:r>
          </a:p>
        </p:txBody>
      </p:sp>
    </p:spTree>
    <p:extLst>
      <p:ext uri="{BB962C8B-B14F-4D97-AF65-F5344CB8AC3E}">
        <p14:creationId xmlns:p14="http://schemas.microsoft.com/office/powerpoint/2010/main" val="228610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2C65-1682-F49E-131F-8D5FE612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</a:t>
            </a:r>
            <a:r>
              <a:rPr lang="en-US" dirty="0"/>
              <a:t>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F450A-1CD1-E5DE-694E-1F013E5A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Каждый тик системного таймера:</a:t>
            </a:r>
          </a:p>
          <a:p>
            <a:pPr lvl="1"/>
            <a:r>
              <a:rPr lang="ru-RU" dirty="0"/>
              <a:t>Все счётчики </a:t>
            </a:r>
            <a:r>
              <a:rPr lang="ru-RU" b="1" dirty="0"/>
              <a:t>сдвигаются вправо на 1 бит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Бит </a:t>
            </a:r>
            <a:r>
              <a:rPr lang="ru-RU" b="1" dirty="0"/>
              <a:t>R добавляется влево</a:t>
            </a:r>
            <a:r>
              <a:rPr lang="ru-RU" dirty="0"/>
              <a:t> (в старший бит).</a:t>
            </a:r>
          </a:p>
          <a:p>
            <a:pPr lvl="1"/>
            <a:r>
              <a:rPr lang="ru-RU" dirty="0"/>
              <a:t>Бит </a:t>
            </a:r>
            <a:r>
              <a:rPr lang="ru-RU" b="1" dirty="0"/>
              <a:t>R сбрасывается</a:t>
            </a:r>
            <a:r>
              <a:rPr lang="ru-RU" dirty="0"/>
              <a:t>.</a:t>
            </a:r>
          </a:p>
          <a:p>
            <a:r>
              <a:rPr lang="ru-RU" dirty="0"/>
              <a:t>Таким образом, счётчик хранит </a:t>
            </a:r>
            <a:r>
              <a:rPr lang="ru-RU" b="1" dirty="0"/>
              <a:t>историю обращений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недавние обращения имеют больший вес;</a:t>
            </a:r>
          </a:p>
          <a:p>
            <a:pPr lvl="1"/>
            <a:r>
              <a:rPr lang="ru-RU" dirty="0"/>
              <a:t>старые обращения постепенно «забываются».</a:t>
            </a:r>
          </a:p>
        </p:txBody>
      </p:sp>
    </p:spTree>
    <p:extLst>
      <p:ext uri="{BB962C8B-B14F-4D97-AF65-F5344CB8AC3E}">
        <p14:creationId xmlns:p14="http://schemas.microsoft.com/office/powerpoint/2010/main" val="1532598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EF85-5EB5-DF01-67CB-C3AF3530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/>
              <a:t>Симуляция </a:t>
            </a:r>
            <a:r>
              <a:rPr lang="en-US" sz="3600" dirty="0"/>
              <a:t>LRU</a:t>
            </a:r>
            <a:r>
              <a:rPr lang="ru-RU" sz="3600" dirty="0"/>
              <a:t> при помощи </a:t>
            </a:r>
            <a:r>
              <a:rPr lang="en-US" sz="3600" dirty="0"/>
              <a:t>Aging-</a:t>
            </a:r>
            <a:r>
              <a:rPr lang="ru-RU" sz="3600" dirty="0"/>
              <a:t>алгоритма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CC7A1F-9626-5793-3482-34BC85EBD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481" y="1060190"/>
            <a:ext cx="8949037" cy="57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278F4-9627-A844-F4A4-1A742E51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0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CEBA9937-66FB-D924-94D4-6EC6A999D6D0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1 00000000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E225ED25-512D-CB30-224B-790BEA1BB8E0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0 00000000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56A6EB6-7D29-0181-2352-CC2EAFFB0748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1 00000000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76D0F005-ECF4-0189-01A0-12243FC05C56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0 00000000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0DE16DE7-4451-FEBA-EFF7-89287095F444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1 00000000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AF4A6BC3-1A66-C8C7-9A81-C4654DF83C55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1 00000000</a:t>
            </a:r>
          </a:p>
        </p:txBody>
      </p:sp>
      <p:sp>
        <p:nvSpPr>
          <p:cNvPr id="11" name="!!Page0C">
            <a:extLst>
              <a:ext uri="{FF2B5EF4-FFF2-40B4-BE49-F238E27FC236}">
                <a16:creationId xmlns:a16="http://schemas.microsoft.com/office/drawing/2014/main" id="{0EF8537F-84B0-1C9F-86F2-025F2D1C20CC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!!Page1C">
            <a:extLst>
              <a:ext uri="{FF2B5EF4-FFF2-40B4-BE49-F238E27FC236}">
                <a16:creationId xmlns:a16="http://schemas.microsoft.com/office/drawing/2014/main" id="{8A983374-D0B0-0C27-C95C-6F794373D284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!Page2C">
            <a:extLst>
              <a:ext uri="{FF2B5EF4-FFF2-40B4-BE49-F238E27FC236}">
                <a16:creationId xmlns:a16="http://schemas.microsoft.com/office/drawing/2014/main" id="{A0134332-2292-6791-E1FB-74356087FBC5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!!Page3C">
            <a:extLst>
              <a:ext uri="{FF2B5EF4-FFF2-40B4-BE49-F238E27FC236}">
                <a16:creationId xmlns:a16="http://schemas.microsoft.com/office/drawing/2014/main" id="{78664C68-8758-BD0C-FB59-1771B38D77E2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!Page4C">
            <a:extLst>
              <a:ext uri="{FF2B5EF4-FFF2-40B4-BE49-F238E27FC236}">
                <a16:creationId xmlns:a16="http://schemas.microsoft.com/office/drawing/2014/main" id="{11E742E5-B968-10D6-CBC8-164FD4EC5879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!!Page5C">
            <a:extLst>
              <a:ext uri="{FF2B5EF4-FFF2-40B4-BE49-F238E27FC236}">
                <a16:creationId xmlns:a16="http://schemas.microsoft.com/office/drawing/2014/main" id="{EA99BE2E-8D7B-7E0B-31D5-9D4E7B20DF42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01051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B986F-4F28-176A-ACCC-2DB19034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9B40C8-5EFF-6A32-81A0-BE1577F3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0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34514C8A-F6EE-7BF3-557A-1EF9D3EB901D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AB04CAA1-84F8-8185-C8D2-49644D89FFCF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E91E6DE3-FD45-8D62-913A-9DF19E18E089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D1F27416-3613-3210-A7F1-3814F9DE8135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9E3F7EB8-18BC-52F7-A9D5-140DA4DFEF84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08E873A7-3349-720C-FD47-3D111EA4FBEF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7E81B89-C1A2-228B-3B50-01F4053DEBB2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83E8B539-06EC-389C-E70C-BE94BB1335D8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712130A7-5582-BE92-2A35-FBCA026A19BB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2E41947D-BFA1-D518-2D20-83A6967D42FC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7E0562AE-5A55-D9A3-7F04-82BCF3DA460C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BE5AB93B-4891-A6D1-297B-05C6AB275256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7184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95CF8-30D6-8877-9FE4-7446F779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9C9E1-B704-0B55-5FC5-8551071E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0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5F976924-61DC-0921-1B9B-614972212BB3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5E17D45D-E148-6CA2-FA2D-31C4D219A5A9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64FC24F-1A04-0BE6-3320-C53A93809C18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10542681-497C-3F9B-B3E6-634013B49816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9CDAA277-CE30-95E5-5B1A-E697E02DC0CE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28C680E9-43E8-3B3C-DAF4-C17B235623F8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A53B66D9-1261-9CEC-61B7-31DC97AF594E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A251776C-8057-7E43-8575-47FDBEC27D3E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2E3AB208-85B8-70F8-44A3-6FB707F68097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B8949503-9D35-533E-22FF-DE9C02373F02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E6FE875F-268A-873C-5DEA-7AB1FBF8AD9B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F4F6A1F3-FCBC-BEA4-AC1A-A767C0BB43EA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2365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68D6-8646-274F-D603-9AD61AACC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56D9A-A40C-7F59-E3FE-4F02B87F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0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9DB1BF34-D56A-5005-A96B-45C72441D3EE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04BE0D0D-45BF-8018-B5DF-AFAD1B2120B6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C7D7B9A8-026D-3313-2757-37FE1C4E138A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55EE8410-5FC3-22F8-32BF-2875CBFFC935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033A34A8-2BD6-0F70-4D4E-030C82C7306E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E3D283DA-8658-11D3-4C68-512021D7BC58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F8AAE25D-6DFC-3953-E014-00AD2D80E553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085C9DE7-6883-D7F7-D445-FADED17AD300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9A218766-5A91-B53E-C5CD-40EF788725D6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5BF39EA1-775E-228F-1B43-E630F2BCC954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59C732D1-8825-9AC2-29E1-8AED8BF9C46A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F1AFC112-2ED3-1E4B-947B-CF097C66FDBB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320300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141B-45AC-7319-47E1-AD2C3E2D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2375E-20A0-2F0F-7102-F2350651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1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D8896235-26F9-9333-6154-81E9C15FAF2C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0E9EDDF3-6655-AF8F-33C1-98F977A7A29F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1 00000000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7A513405-2012-00DC-0FDA-13413BB02428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0B649874-85F8-C591-AEAB-C92AD65ADF24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5AC806A5-F292-323F-4A6A-13955FB06584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441FB260-BBA9-2D68-5CA1-469D8F1C37BE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6CC40BE-5F0D-8B37-A0BC-76B19550EDAD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EDB61B23-16F9-C8BF-55C4-E7A82B46AAC5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5790EE63-67D5-E798-9080-B60D4C4DB5D3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E1AA098F-FCA1-9FFD-5A37-47DD677AB15F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50DE9132-66D1-E792-5779-A422CC229979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D04827DE-71D4-AD30-FE8F-EF845ED1F82C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65662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EA8E2-2BBD-656C-BC9A-CAF9337A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95DD19-4F47-B715-114E-1083F0E3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1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9663A862-19B6-926A-8D75-B9846D7D4087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AE61C088-D743-0F2C-3AAB-F292DD86468B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C5A3A323-A53C-E264-3D32-D11D2726BCE2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3D0E24D5-EDF7-A5F7-13B8-3D8D8CB0AEA9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767A077C-CA32-F82A-6EFD-2DA8E5F33306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9A90BA0C-DCA6-AAAE-621C-FC935B4EFB28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57513EC-D5B9-E5E2-A7B0-9373A91CFEB8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B3355E20-4821-BA1A-686F-D9CE1355DE29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8C8A6A2B-50A3-F2D2-B2F3-E8780B39DF50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172A001D-5570-BF91-1084-3AB86B22E75C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D673D8E3-0E1D-E89E-0F38-DECCDF42149C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D406C804-1806-478A-A1EB-4D16142E55AC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866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2F2D7-E134-968C-D390-5B08B30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956621-5E79-EE95-AC81-B7732B02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1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62EA1C69-98EF-BB82-A7E4-BEB1B956DE67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3CE2BE8C-D0A7-AF77-2E34-2766CF4EF817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1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3E70B8B3-08A1-50C4-77AD-913611ECDD93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0740BC2C-4A7C-DC0A-CA95-0818AE9E0A0D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DCDBA8DD-3CF4-4205-1F2B-879A1E14662F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DA4B5AE8-CC81-F773-A48B-9F15B94560EC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84B5D700-50F3-A600-EAD3-2726C344B16C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1F8C0254-CAAF-5034-D962-EDAF71F1316E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A120438C-AEDD-B244-8742-7C695310B0B1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C4BA7E0A-5830-875D-9461-AEA3F2C0EBC7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D6A9115F-E16C-9BE6-07B4-AEDF1D6DCC7A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A25F3B90-4690-B357-B93C-A703E9029BA8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44332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0BF7-F771-551C-0FA7-7814B22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IPT</a:t>
            </a:r>
            <a:r>
              <a:rPr lang="ru-RU" dirty="0"/>
              <a:t> ушли в прошлое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7D33-E87A-A209-6658-41AAE6C7B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Сложный поиск по </a:t>
            </a:r>
            <a:r>
              <a:rPr lang="ru-RU" dirty="0" err="1"/>
              <a:t>хешу</a:t>
            </a:r>
            <a:r>
              <a:rPr lang="ru-RU" dirty="0"/>
              <a:t>  труден для аппаратной реализации</a:t>
            </a:r>
          </a:p>
          <a:p>
            <a:r>
              <a:rPr lang="ru-RU" dirty="0"/>
              <a:t>Проблемы с коллизиями и синхронизацией между ядрами</a:t>
            </a:r>
          </a:p>
          <a:p>
            <a:r>
              <a:rPr lang="ru-RU" dirty="0"/>
              <a:t>Рост объёмов ОЗУ сделал экономию неактуальной</a:t>
            </a:r>
          </a:p>
          <a:p>
            <a:r>
              <a:rPr lang="ru-RU" dirty="0"/>
              <a:t>Современные решения:</a:t>
            </a:r>
          </a:p>
          <a:p>
            <a:pPr lvl="1"/>
            <a:r>
              <a:rPr lang="ru-RU" dirty="0"/>
              <a:t>Многоуровневые таблицы (x86-64, ARMv8, RISC-V)</a:t>
            </a:r>
          </a:p>
          <a:p>
            <a:pPr lvl="1"/>
            <a:r>
              <a:rPr lang="ru-RU" dirty="0"/>
              <a:t>TLB и большие страницы</a:t>
            </a:r>
          </a:p>
          <a:p>
            <a:pPr lvl="1"/>
            <a:r>
              <a:rPr lang="ru-RU" dirty="0" err="1"/>
              <a:t>Radix</a:t>
            </a:r>
            <a:r>
              <a:rPr lang="ru-RU" dirty="0"/>
              <a:t> Page </a:t>
            </a:r>
            <a:r>
              <a:rPr lang="ru-RU" dirty="0" err="1"/>
              <a:t>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78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4623F-22EA-E0A7-02F8-767E4884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9D11FB-8BB8-735D-C2E8-87B9E8F6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1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7C4F31B7-045A-CA8B-9272-08FDAF827CEF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2A5760AE-E302-936F-8EC6-1A89FFC308F5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1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E389618F-3E35-800A-B4D4-FDD40DC2BBAA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5BB98DA2-A4A8-C2C1-CA42-37CA2D5B9D2C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5DDA2F63-E20D-73BE-04FE-E14DE890E314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87A1CC87-AA5B-7C20-CC75-5959BFF8ABA2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DFF078F-FBAF-0F19-1F45-17463F4B18AE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836E7F24-8323-9D14-FA9F-6E05AA8DDAB1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D3F03AEC-7B15-79D6-FDEE-60203F03C768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0595FE54-5C73-CD6C-EF9E-721DD1F0C097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DD78DBAC-D2BD-8D8F-7F02-EECDB27C69B2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5BBD0B0C-0A03-D9DB-1394-28B9F7A8843B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77223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446B-0562-855E-98C8-E221B3C5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BEAA0-3268-4634-9C59-199B4785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2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F123732A-D94E-6590-DAEF-1B207B2C9B0D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A3C5EF38-A007-97E3-57B2-86FFC8F68E31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1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229D77FE-EA05-6F02-A261-9D0F1871C4E7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6B17D03F-BD17-B22B-E8DB-3D8527DD638B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3862A612-3AE8-DED3-EB40-80E395B43236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1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DC7BC749-95B4-BC59-B05E-413D218F3AD4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886DF041-6E27-004C-71F8-D0FFA537BEE0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B8C062F4-BB65-0324-F116-DE5E3CD7D855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17C7E894-590B-3C97-3435-8B2387EF9ECB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F272EEFE-FD80-F5B7-43BD-9F24CB2150E2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BF1A0AD2-4563-E336-BC69-4950440BF7C5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97B6EE16-3375-0567-2F00-2731E0646C61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41391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6F8EE-0D70-787A-3123-1E04FFC1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02F3CF-B191-A918-F4ED-3CE06A56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2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C717EB7A-68E6-1EF7-BEFD-5B5F93BC814B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7430BDBA-7357-2C06-D5BF-16F99D3FDBCA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0409826-AD6C-E695-20E9-CFACE8B170B2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D1880041-3468-4ED4-F7B8-3E31D058AB48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8DD57255-E3F6-D57A-7B24-19E2C411F972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B9AEB2DA-80AE-1B22-9620-507DB214C507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 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83925AC3-CC65-ED3F-5468-09BD56F6745A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F4581AEA-B973-EBB6-7BB3-2AA87E09BC3A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2B9F2538-D06F-BC80-37BE-D174D7729D10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C532871E-24BB-06EF-ACE2-46CAA1063054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A87F1FE9-D235-D8A1-8CAE-260BA505239A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37194004-EF7E-879B-F1B7-44414C97E0A1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54218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AC65-996B-306C-FF9C-BD946089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88800-4A5C-4361-2CE7-79694C6A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2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632B159F-1208-1261-98A5-3277E944E8F4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90612DC4-2532-53D2-F476-BE5CA323AB46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2525215F-1370-8036-E35E-1F4AD5FC89BD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774E7CBF-A8DB-3D2B-A594-9E62951894DF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3152F7E0-7158-1C11-128C-63B35912D2E8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1616C437-4E5D-A358-5CCC-1D400724B9C7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BAD03C39-0265-ACD8-7E68-161153BB8C6D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1D41381A-5568-6EEC-CDDD-CD024F7DCD9C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F119D391-D0FD-02AE-AA8F-E7FF540B1D9F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4BA0E926-9526-8104-9E17-CFFAC1FB87C6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A116CEC0-D80B-C5DB-01BB-18A767069508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A9C7FDBF-134E-CB70-6B77-A63100C5A41B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52868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D211-783A-F91B-7E78-7E12882DF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B8680C-C163-4832-C694-5E586E69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2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17E53F91-77AA-FE56-C1E3-03C11CAFBDF8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669E9214-A56B-0CF8-1BE9-C246295021FB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4A87A2B-4F18-F545-6B6E-A6B9DC35CAFE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5AB3D728-88D1-2EF4-9F0A-67B3E1B44D46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26075924-41BF-C043-2478-FBB868FB3E69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BB722428-2316-1B95-B74E-C0F069538809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6B8ECAC0-6D82-C26F-99E2-D0B49D9C0419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224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C0BE6418-BD1D-5DCB-E547-5214B6DEE4A4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D8871933-3D74-83F4-0C72-96CDB4BF08EC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B2149045-AB80-A9B6-954D-F9CA43CDABA0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7F38DFA0-BA03-7298-27DE-AED157DE7F36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4096A8ED-CA0A-3544-F6E8-6A0BE9D71FCC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297183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6F0A-C212-8A94-7ADC-F90D98C4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63F4F-46CE-6E62-79AD-4D255966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3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BC9BC24C-A490-6806-6273-4C61F3A7BA18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6BB9DC6D-21C9-DFB2-0868-A2241B127885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6613AA0-01C8-75A8-55B1-A57D736939C6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AF78FA88-56DF-C2E7-B1E3-A0D025EE7889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D56BC0C1-37B1-ADE5-8286-A93772B2DAB4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0E2DDA39-CB21-0A19-0D89-DD1B7B54A2FA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AA33181-A6F6-3AA9-35BF-7EDFBB83DAF0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224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3B3A22A4-A319-D1EA-7381-F06452EC289A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E6252D8A-EE5C-CC8A-3954-A7FE33BAAED2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5B7F07C5-19D6-9D6D-EBAE-DA02229EB129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750887B3-5B0D-99E2-86DB-E3EC4CE12483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E3581302-152D-2212-62A2-D538FC5F7A54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268324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84ADF-EC01-89A8-BF3E-BA70CB938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ED07-0C97-40F2-5FB2-685EC0A2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3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BB2DD21E-F7FA-E627-8851-05FAAB2D5252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F232B928-C933-EBB0-DBAF-F26F677A88E3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82145896-1B8D-582D-80B0-FD4FF70888BA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5C2326E3-B9AF-27C6-F9E8-BA23EC0892D9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FC0D4DB1-6C26-6346-A49E-329DCE8A06D0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E78E5278-41EE-885C-14D7-81FD9B9ABAB0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B1A4FE07-1828-B3C3-6302-56C20522669D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224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DF13E2BC-F4FB-15B3-7DE2-08F48DB6DE5B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712376AA-DDC6-3B96-07AC-D42A35DC9D08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A212864D-3C3D-42D9-2453-41A074342A09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9D227DB1-814B-7AD1-E8F2-DD7BB1C693D1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0E448A96-7FE4-F631-1FE4-75768FA42C28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356756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0E03F-F1B8-C355-5338-5985132DE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70AB76-5D0B-2A8B-45D0-FD220176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3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70876C95-ECC3-062D-ACB1-B82568176D3A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0EACEBD0-3D91-D82E-93E6-EED09D61DD8B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5713CF1A-9470-FB60-D210-95D0FEE0014A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83515198-BCBA-D186-01FE-AB5B7A0B8FE5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80CA119F-B3B2-E4F5-7A6D-80C815503488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0920B6F9-73D3-E0B5-D095-4ADF653BD39A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 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F962BC05-AB4F-547B-0D28-F9C5875A36AF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224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B9794C78-A6F2-D86F-09F6-BE016C1A70A5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192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3E47F277-781E-BE0D-27F2-AF57FFAFE289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5CFE91BF-A2B2-A831-5B4A-47503579AEF0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B4F4C834-D9E7-C71C-3032-E4483BA68E24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9BAB359D-6473-97BA-86FC-23A8480743FD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45632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 xmlns="">
      <p:transition spd="slow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501D-E7F5-F9B8-20C5-2A0C37A7C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8AEE2F-AE17-904C-4DDD-D279E44C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3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B27D4E81-712E-1005-D4BB-FCAE54DE89E8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84C2676E-8F07-1B8F-5E7C-698E3A5BDD26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AA1EC335-AFD4-7E50-65C5-1F1C62AD5C61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EC8D983D-0175-34C2-C48F-AACB18EBC426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87C05858-1809-475D-639F-D482FAB44861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D656FDDB-D3AE-CE8D-39BE-DC4E1378577E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75A29023-FAFA-93AC-6352-85B40EDF616E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240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755DC955-901F-F77F-C215-0F8CEF560C77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4885EC6A-D9D4-8D02-0661-6CC4369FF169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F5D1F51B-B8E7-9EBF-7979-EE30C67D955A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2580B592-2A7E-81C7-6763-AB1A3B846840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176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0D9DA10C-B232-465B-8D27-9DF0BC14B049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262076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4A71A-8F20-85FE-1D9E-2FDA266C5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07BB21-4076-1286-D73D-8ECB18B4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4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3F6C20B8-0A6E-6152-EE21-95789C8D07F5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7BDE3AEC-5DDD-1CD0-AA14-23C93E4C8DA8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9909903E-B7C8-A60D-D73B-525246C1EDBF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F79FCB4A-A38A-456D-65E6-F07516D9DC1C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59961085-36BF-199D-2A92-DE952C6EE9BC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18E70A74-48AE-7D4C-8C0D-74892DA76D6C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158405CC-FB6D-6684-A7E8-CA2AB596278A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240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2828338F-D2BE-91A7-5650-B329AE2E7743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E13CF7DC-7985-5DF2-0EF0-5C0EA161C423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D2CBE037-B076-1B55-3F47-C5A6D5C3ACD7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3D0E1478-9756-39F8-A16F-840F97E259D7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176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2FB8A99F-A4AB-083A-4549-FD602BE37EA0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9470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AEE-FA24-10B9-2FE6-91B7DDB6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замещения страниц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03C96-3E72-FAE0-8B62-C6A489F4E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72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C0B4-84BE-FF73-4854-51D3E8C1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49FA4B-9DE2-631F-866A-C5A693D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4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D498AD42-0B84-0E2F-4899-0A3112168762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3B76130A-6D16-44B1-BED6-1648C6C58EDF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1C2823FF-7053-0451-CA90-45DC42E60191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1960C2C1-DC31-97CE-C48A-588EED8C34F9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 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0D411001-2174-772B-0969-0CF303B91A6A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7D391B9F-96B7-F617-1839-8B3CB91FF8FF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ru-RU" dirty="0">
                <a:latin typeface="Consolas" panose="020B0609020204030204" pitchFamily="49" charset="0"/>
              </a:rPr>
              <a:t>0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D7035E44-1982-8749-DAED-F40A5464D7E3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240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848093BB-1959-9F7D-1C3E-7756A4A7A406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83E2465A-CDDB-021F-5BB2-D9DD6E74DA14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F92219A1-9951-3214-5DB4-F5714417004F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A660935B-C6CB-87FF-6E2D-B4D0D6EB1172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176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3D48E768-5AA9-7D57-00AC-671683430CD0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97408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E9FD-0E09-E466-0BF3-29B6B1F6B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B1B283-2456-1A54-7C96-83189D123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4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169EECF4-2FD7-8AAB-05B3-3A476A7268F1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4D3A6784-0305-FFB4-A98F-BFC8FE4EDA89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C8E43E04-5E77-1779-2A85-9F268F2386E1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C4F93FCA-5F1C-C7ED-F32D-C426B07759E6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2AB02E0C-F6A7-8274-233E-7D53A103F8D5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0AD7D4C0-FF80-DA9D-022F-D91FEA5B4508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 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1B9087CF-34A1-D50D-9F30-8A340C6D5B18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240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6F865CCD-8082-D6F4-5E01-469805175A5A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FE99A115-9879-8A2C-F8F9-55D38D853786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611545DF-0114-F32D-1B2A-32065EAE5B52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64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0E95B5AD-D624-A635-644B-5042CB051A9E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176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F1221B13-2A12-D794-24A5-E15AA8EDB55E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330532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D6FE-CAB7-984A-6A24-6DFA4A0B0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64BD5C-F767-5D77-FEE3-0E8C5A8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 </a:t>
            </a:r>
            <a:r>
              <a:rPr lang="en-US" dirty="0"/>
              <a:t>Aging</a:t>
            </a:r>
            <a:r>
              <a:rPr lang="ru-RU" dirty="0"/>
              <a:t>, </a:t>
            </a:r>
            <a:r>
              <a:rPr lang="en-US" dirty="0"/>
              <a:t>Tick 4</a:t>
            </a:r>
          </a:p>
        </p:txBody>
      </p:sp>
      <p:sp>
        <p:nvSpPr>
          <p:cNvPr id="5" name="!!Page0">
            <a:extLst>
              <a:ext uri="{FF2B5EF4-FFF2-40B4-BE49-F238E27FC236}">
                <a16:creationId xmlns:a16="http://schemas.microsoft.com/office/drawing/2014/main" id="{99930722-C516-9272-F203-E728921BE918}"/>
              </a:ext>
            </a:extLst>
          </p:cNvPr>
          <p:cNvSpPr/>
          <p:nvPr/>
        </p:nvSpPr>
        <p:spPr>
          <a:xfrm>
            <a:off x="2428875" y="19050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!!Page1">
            <a:extLst>
              <a:ext uri="{FF2B5EF4-FFF2-40B4-BE49-F238E27FC236}">
                <a16:creationId xmlns:a16="http://schemas.microsoft.com/office/drawing/2014/main" id="{E0719A95-2DF6-F400-D90B-E2EC9419355A}"/>
              </a:ext>
            </a:extLst>
          </p:cNvPr>
          <p:cNvSpPr/>
          <p:nvPr/>
        </p:nvSpPr>
        <p:spPr>
          <a:xfrm>
            <a:off x="2428875" y="26765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!!Page2">
            <a:extLst>
              <a:ext uri="{FF2B5EF4-FFF2-40B4-BE49-F238E27FC236}">
                <a16:creationId xmlns:a16="http://schemas.microsoft.com/office/drawing/2014/main" id="{B33EEAB6-AF78-8B62-C612-B1E7E8FE52D1}"/>
              </a:ext>
            </a:extLst>
          </p:cNvPr>
          <p:cNvSpPr/>
          <p:nvPr/>
        </p:nvSpPr>
        <p:spPr>
          <a:xfrm>
            <a:off x="2428875" y="344805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!!Page3">
            <a:extLst>
              <a:ext uri="{FF2B5EF4-FFF2-40B4-BE49-F238E27FC236}">
                <a16:creationId xmlns:a16="http://schemas.microsoft.com/office/drawing/2014/main" id="{CAB45376-BF4A-992F-7BA0-02E88B31B1BF}"/>
              </a:ext>
            </a:extLst>
          </p:cNvPr>
          <p:cNvSpPr/>
          <p:nvPr/>
        </p:nvSpPr>
        <p:spPr>
          <a:xfrm>
            <a:off x="2428875" y="421957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0000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!!Page4">
            <a:extLst>
              <a:ext uri="{FF2B5EF4-FFF2-40B4-BE49-F238E27FC236}">
                <a16:creationId xmlns:a16="http://schemas.microsoft.com/office/drawing/2014/main" id="{A8F83117-1426-CB80-225B-E37524A00068}"/>
              </a:ext>
            </a:extLst>
          </p:cNvPr>
          <p:cNvSpPr/>
          <p:nvPr/>
        </p:nvSpPr>
        <p:spPr>
          <a:xfrm>
            <a:off x="2428875" y="4991100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ru-RU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!!Page5">
            <a:extLst>
              <a:ext uri="{FF2B5EF4-FFF2-40B4-BE49-F238E27FC236}">
                <a16:creationId xmlns:a16="http://schemas.microsoft.com/office/drawing/2014/main" id="{D5851A5A-4DFF-D97F-B9DB-E0E9D9FAEC38}"/>
              </a:ext>
            </a:extLst>
          </p:cNvPr>
          <p:cNvSpPr/>
          <p:nvPr/>
        </p:nvSpPr>
        <p:spPr>
          <a:xfrm>
            <a:off x="2428875" y="5762625"/>
            <a:ext cx="1657350" cy="666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R</a:t>
            </a:r>
          </a:p>
          <a:p>
            <a:r>
              <a:rPr lang="en-US" dirty="0">
                <a:latin typeface="Consolas" panose="020B0609020204030204" pitchFamily="49" charset="0"/>
              </a:rPr>
              <a:t>0 0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</a:t>
            </a:r>
            <a:r>
              <a:rPr lang="ru-RU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1000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!!Page0C">
            <a:extLst>
              <a:ext uri="{FF2B5EF4-FFF2-40B4-BE49-F238E27FC236}">
                <a16:creationId xmlns:a16="http://schemas.microsoft.com/office/drawing/2014/main" id="{6447BE5D-3C46-FAE8-C930-703D053AAFA3}"/>
              </a:ext>
            </a:extLst>
          </p:cNvPr>
          <p:cNvSpPr txBox="1"/>
          <p:nvPr/>
        </p:nvSpPr>
        <p:spPr>
          <a:xfrm>
            <a:off x="4254500" y="20537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3" name="!!Page1C">
            <a:extLst>
              <a:ext uri="{FF2B5EF4-FFF2-40B4-BE49-F238E27FC236}">
                <a16:creationId xmlns:a16="http://schemas.microsoft.com/office/drawing/2014/main" id="{ED85ADDB-FF89-6713-AC90-8CDF802E9897}"/>
              </a:ext>
            </a:extLst>
          </p:cNvPr>
          <p:cNvSpPr txBox="1"/>
          <p:nvPr/>
        </p:nvSpPr>
        <p:spPr>
          <a:xfrm>
            <a:off x="4254500" y="28252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176</a:t>
            </a:r>
          </a:p>
        </p:txBody>
      </p:sp>
      <p:sp>
        <p:nvSpPr>
          <p:cNvPr id="11" name="!!Page2C">
            <a:extLst>
              <a:ext uri="{FF2B5EF4-FFF2-40B4-BE49-F238E27FC236}">
                <a16:creationId xmlns:a16="http://schemas.microsoft.com/office/drawing/2014/main" id="{3BA252C2-E501-91A4-66D2-1FB536264D4A}"/>
              </a:ext>
            </a:extLst>
          </p:cNvPr>
          <p:cNvSpPr txBox="1"/>
          <p:nvPr/>
        </p:nvSpPr>
        <p:spPr>
          <a:xfrm>
            <a:off x="4254500" y="359675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136</a:t>
            </a:r>
          </a:p>
        </p:txBody>
      </p:sp>
      <p:sp>
        <p:nvSpPr>
          <p:cNvPr id="12" name="!!Page3C">
            <a:extLst>
              <a:ext uri="{FF2B5EF4-FFF2-40B4-BE49-F238E27FC236}">
                <a16:creationId xmlns:a16="http://schemas.microsoft.com/office/drawing/2014/main" id="{D4A4868D-86BC-E887-B832-FBFE4DC2F91F}"/>
              </a:ext>
            </a:extLst>
          </p:cNvPr>
          <p:cNvSpPr txBox="1"/>
          <p:nvPr/>
        </p:nvSpPr>
        <p:spPr>
          <a:xfrm>
            <a:off x="4254500" y="436828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32</a:t>
            </a:r>
          </a:p>
        </p:txBody>
      </p:sp>
      <p:sp>
        <p:nvSpPr>
          <p:cNvPr id="13" name="!Page4C">
            <a:extLst>
              <a:ext uri="{FF2B5EF4-FFF2-40B4-BE49-F238E27FC236}">
                <a16:creationId xmlns:a16="http://schemas.microsoft.com/office/drawing/2014/main" id="{6282D4A6-7E1E-B74B-F19E-7FB9BB545EDC}"/>
              </a:ext>
            </a:extLst>
          </p:cNvPr>
          <p:cNvSpPr txBox="1"/>
          <p:nvPr/>
        </p:nvSpPr>
        <p:spPr>
          <a:xfrm>
            <a:off x="4254500" y="5139809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88</a:t>
            </a:r>
          </a:p>
        </p:txBody>
      </p:sp>
      <p:sp>
        <p:nvSpPr>
          <p:cNvPr id="14" name="!!Page5C">
            <a:extLst>
              <a:ext uri="{FF2B5EF4-FFF2-40B4-BE49-F238E27FC236}">
                <a16:creationId xmlns:a16="http://schemas.microsoft.com/office/drawing/2014/main" id="{C885627D-537A-3A8D-70F0-AD690AECC3C1}"/>
              </a:ext>
            </a:extLst>
          </p:cNvPr>
          <p:cNvSpPr txBox="1"/>
          <p:nvPr/>
        </p:nvSpPr>
        <p:spPr>
          <a:xfrm>
            <a:off x="4254500" y="5911334"/>
            <a:ext cx="11557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71724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1987E-4484-8770-B88F-2956F8E0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алгоритма </a:t>
            </a:r>
            <a:r>
              <a:rPr lang="en-US" dirty="0"/>
              <a:t>Aging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134D2-DB24-B917-A865-E1626E60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Aging</a:t>
            </a:r>
            <a:r>
              <a:rPr lang="ru-RU" dirty="0"/>
              <a:t> ≈ приближённый LRU, реализуемый </a:t>
            </a:r>
            <a:r>
              <a:rPr lang="ru-RU" dirty="0" err="1"/>
              <a:t>программно</a:t>
            </a:r>
            <a:endParaRPr lang="ru-RU" dirty="0"/>
          </a:p>
          <a:p>
            <a:r>
              <a:rPr lang="ru-RU" dirty="0"/>
              <a:t>«Забывает» старые обращения, сохраняя недавние</a:t>
            </a:r>
          </a:p>
          <a:p>
            <a:r>
              <a:rPr lang="ru-RU" dirty="0"/>
              <a:t>Управляемая точность (8, 16 или 32-битные счётчики)</a:t>
            </a:r>
          </a:p>
          <a:p>
            <a:r>
              <a:rPr lang="ru-RU" dirty="0"/>
              <a:t>Недостаток: не различает порядок обращений внутри одного интервала.</a:t>
            </a:r>
          </a:p>
          <a:p>
            <a:r>
              <a:rPr lang="ru-RU" dirty="0"/>
              <a:t>На практике 8 бит достаточно (≈ 160 мс истории при 20 мс тиках)</a:t>
            </a:r>
          </a:p>
        </p:txBody>
      </p:sp>
    </p:spTree>
    <p:extLst>
      <p:ext uri="{BB962C8B-B14F-4D97-AF65-F5344CB8AC3E}">
        <p14:creationId xmlns:p14="http://schemas.microsoft.com/office/powerpoint/2010/main" val="1748033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3D5BB-9C89-D47B-A394-B7E20E0B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рабочего множества </a:t>
            </a:r>
            <a:r>
              <a:rPr lang="en-US" dirty="0"/>
              <a:t>(Working Set Algorithm)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73CF3-3942-AC66-137F-D90549FB6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33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48DF6-F7EF-67E7-0B00-1C79F81A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алгоритма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E1B79-2144-34B9-9566-385ACC736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Основан на понятии локальности обращений</a:t>
            </a:r>
          </a:p>
          <a:p>
            <a:r>
              <a:rPr lang="ru-RU" dirty="0"/>
              <a:t>Программа в каждый момент использует ограниченный набор страниц</a:t>
            </a:r>
          </a:p>
          <a:p>
            <a:r>
              <a:rPr lang="ru-RU" dirty="0"/>
              <a:t>Этот набор называется рабочим множеством (</a:t>
            </a:r>
            <a:r>
              <a:rPr lang="ru-RU" dirty="0" err="1"/>
              <a:t>Working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)</a:t>
            </a:r>
          </a:p>
          <a:p>
            <a:r>
              <a:rPr lang="ru-RU" dirty="0"/>
              <a:t>Если все страницы рабочего множества в памяти, программа работает быстро</a:t>
            </a:r>
          </a:p>
          <a:p>
            <a:r>
              <a:rPr lang="ru-RU" dirty="0"/>
              <a:t>Если хотя бы часть выгружена, возникает </a:t>
            </a:r>
            <a:r>
              <a:rPr lang="ru-RU" dirty="0" err="1"/>
              <a:t>thrashing</a:t>
            </a:r>
            <a:r>
              <a:rPr lang="ru-RU" dirty="0"/>
              <a:t> (частые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faults</a:t>
            </a:r>
            <a:r>
              <a:rPr lang="ru-R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92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1FDF-64F2-F974-780C-9BB92199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рабочее множество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4D7D-EED6-004E-6A50-AEAC15525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Формальное определение:</a:t>
            </a:r>
          </a:p>
          <a:p>
            <a:pPr lvl="1"/>
            <a:r>
              <a:rPr lang="ru-RU" dirty="0"/>
              <a:t>W(k, t) — множество страниц, использованных в k последних обращениях к памяти в момент времени </a:t>
            </a:r>
            <a:r>
              <a:rPr lang="ru-RU" i="1" dirty="0"/>
              <a:t>t</a:t>
            </a:r>
            <a:endParaRPr lang="ru-RU" dirty="0"/>
          </a:p>
          <a:p>
            <a:pPr lvl="1"/>
            <a:r>
              <a:rPr lang="ru-RU" dirty="0"/>
              <a:t>k — окно наблюдения (может измеряться обращениями или временем)</a:t>
            </a:r>
          </a:p>
          <a:p>
            <a:r>
              <a:rPr lang="ru-RU" dirty="0"/>
              <a:t>Множество W(k, t) меняется медленно во времени</a:t>
            </a:r>
          </a:p>
          <a:p>
            <a:r>
              <a:rPr lang="ru-RU" dirty="0"/>
              <a:t>Размер множества отражает текущую активность программы</a:t>
            </a:r>
          </a:p>
          <a:p>
            <a:r>
              <a:rPr lang="ru-RU" dirty="0"/>
              <a:t>Пример: разные фазы компилятора используют разные наборы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4289247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DEC5-C6C9-87B4-BC22-90CD34F3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алгоритма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A518-D520-7B10-616E-13A14971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Цель: держать в памяти только рабочее множество</a:t>
            </a:r>
          </a:p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нужно выбрать страницу, не входящую в рабочее множество</a:t>
            </a:r>
          </a:p>
          <a:p>
            <a:r>
              <a:rPr lang="ru-RU" dirty="0"/>
              <a:t>ОС отслеживает:</a:t>
            </a:r>
          </a:p>
          <a:p>
            <a:pPr lvl="1"/>
            <a:r>
              <a:rPr lang="ru-RU" dirty="0"/>
              <a:t>бит R (</a:t>
            </a:r>
            <a:r>
              <a:rPr lang="ru-RU" dirty="0" err="1"/>
              <a:t>Referenced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время последнего обращения (Time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last</a:t>
            </a:r>
            <a:r>
              <a:rPr lang="ru-RU" dirty="0"/>
              <a:t> </a:t>
            </a:r>
            <a:r>
              <a:rPr lang="ru-RU" dirty="0" err="1"/>
              <a:t>use</a:t>
            </a:r>
            <a:r>
              <a:rPr lang="ru-RU" dirty="0"/>
              <a:t>)</a:t>
            </a:r>
          </a:p>
          <a:p>
            <a:r>
              <a:rPr lang="ru-RU" dirty="0"/>
              <a:t>Если страница не использовалась дольше, чем заданный порог Δ, она считается вышедшей из рабочего множества и может быть удалена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48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8B18-DEAB-2A57-D8F2-3ECAAF98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на практике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7818-B8A5-496E-0EEC-BE2114C3E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Каждая запись таблицы страниц содержит:</a:t>
            </a:r>
          </a:p>
          <a:p>
            <a:pPr lvl="1"/>
            <a:r>
              <a:rPr lang="ru-RU" dirty="0"/>
              <a:t>R-бит — установлен при обращении к странице</a:t>
            </a:r>
          </a:p>
          <a:p>
            <a:pPr lvl="1"/>
            <a:r>
              <a:rPr lang="ru-RU" dirty="0"/>
              <a:t>Time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last</a:t>
            </a:r>
            <a:r>
              <a:rPr lang="ru-RU" dirty="0"/>
              <a:t> </a:t>
            </a:r>
            <a:r>
              <a:rPr lang="ru-RU" dirty="0" err="1"/>
              <a:t>use</a:t>
            </a:r>
            <a:r>
              <a:rPr lang="ru-RU" dirty="0"/>
              <a:t> — обновляется, если R=1</a:t>
            </a:r>
          </a:p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Проверяется R-бит каждой страницы</a:t>
            </a:r>
          </a:p>
          <a:p>
            <a:pPr lvl="1"/>
            <a:r>
              <a:rPr lang="ru-RU" dirty="0"/>
              <a:t>Если R=1, обновляется время последнего использования</a:t>
            </a:r>
          </a:p>
          <a:p>
            <a:pPr lvl="1"/>
            <a:r>
              <a:rPr lang="ru-RU" dirty="0"/>
              <a:t>Если R=0, вычисляется возраст страницы (текущее время – последнее использование)</a:t>
            </a:r>
          </a:p>
          <a:p>
            <a:pPr lvl="1"/>
            <a:r>
              <a:rPr lang="ru-RU" dirty="0"/>
              <a:t>Если возраст &gt; Δ, страница выгружается</a:t>
            </a:r>
          </a:p>
          <a:p>
            <a:r>
              <a:rPr lang="ru-RU" dirty="0"/>
              <a:t>Если кандидатов нет, выбирается «наименее недавно использованная» страница с R=0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55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6ED7-CBE1-B6C3-287C-AEDC26C4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алгоритма </a:t>
            </a:r>
            <a:r>
              <a:rPr lang="en-US" dirty="0"/>
              <a:t>Working 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EDAEAD-1567-2ECF-7A61-D3C0F4815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8949" y="1403437"/>
            <a:ext cx="8214102" cy="53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7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230A28-1CC8-1BB5-7227-B7FA4AB5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замещение страниц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9A92C-8AB9-0A5D-EE08-95BFC098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</a:t>
            </a:r>
            <a:r>
              <a:rPr lang="ru-RU" dirty="0"/>
              <a:t> ОС должна освободить место в памяти</a:t>
            </a:r>
          </a:p>
          <a:p>
            <a:r>
              <a:rPr lang="ru-RU" dirty="0"/>
              <a:t>Выбирается страница, которую нужно выселить (</a:t>
            </a:r>
            <a:r>
              <a:rPr lang="ru-RU" dirty="0" err="1"/>
              <a:t>evict</a:t>
            </a:r>
            <a:r>
              <a:rPr lang="ru-RU" dirty="0"/>
              <a:t>)</a:t>
            </a:r>
          </a:p>
          <a:p>
            <a:r>
              <a:rPr lang="ru-RU" dirty="0"/>
              <a:t>Если страница изменена (</a:t>
            </a:r>
            <a:r>
              <a:rPr lang="ru-RU" dirty="0" err="1"/>
              <a:t>dirty</a:t>
            </a:r>
            <a:r>
              <a:rPr lang="ru-RU" dirty="0"/>
              <a:t>), она записывается обратно на диск</a:t>
            </a:r>
          </a:p>
          <a:p>
            <a:r>
              <a:rPr lang="ru-RU" dirty="0"/>
              <a:t>Если не изменена (</a:t>
            </a:r>
            <a:r>
              <a:rPr lang="ru-RU" dirty="0" err="1"/>
              <a:t>clean</a:t>
            </a:r>
            <a:r>
              <a:rPr lang="ru-RU" dirty="0"/>
              <a:t>), то просто перезаписывается новой страницей</a:t>
            </a:r>
          </a:p>
          <a:p>
            <a:r>
              <a:rPr lang="ru-RU" dirty="0"/>
              <a:t>Цель: минимизировать количество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faults</a:t>
            </a:r>
            <a:r>
              <a:rPr lang="ru-RU" dirty="0"/>
              <a:t> и издержки I/O</a:t>
            </a:r>
          </a:p>
        </p:txBody>
      </p:sp>
    </p:spTree>
    <p:extLst>
      <p:ext uri="{BB962C8B-B14F-4D97-AF65-F5344CB8AC3E}">
        <p14:creationId xmlns:p14="http://schemas.microsoft.com/office/powerpoint/2010/main" val="3283715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A6BB-62C2-ECC5-D398-D21D9107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и эффективность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8D7E-ACBB-92DB-9D37-24ECE221D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Алгоритм рабочего множества делает память «умной».</a:t>
            </a:r>
          </a:p>
          <a:p>
            <a:r>
              <a:rPr lang="ru-RU" dirty="0"/>
              <a:t>Если процессу хватает памяти для его текущего множества, страничные прерывания почти исчезают.</a:t>
            </a:r>
          </a:p>
          <a:p>
            <a:r>
              <a:rPr lang="ru-RU" dirty="0"/>
              <a:t>Если нет — ОС может временно выгрузить процесс, чтобы освободить ресурсы и предотвратить </a:t>
            </a:r>
            <a:r>
              <a:rPr lang="ru-RU" dirty="0" err="1"/>
              <a:t>thrashing</a:t>
            </a:r>
            <a:r>
              <a:rPr lang="ru-RU" dirty="0"/>
              <a:t>.</a:t>
            </a:r>
          </a:p>
          <a:p>
            <a:r>
              <a:rPr lang="ru-RU" dirty="0"/>
              <a:t>Более того, при возврате процесса в память ОС может заранее загрузить страницы его рабочего множества — это называется </a:t>
            </a:r>
            <a:r>
              <a:rPr lang="ru-RU" b="1" dirty="0" err="1"/>
              <a:t>prepaging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1314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FF94-F278-2280-7BFF-E78B9EFB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и значение модели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1D6C3-1E82-2BA4-260A-B840BD55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Working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Model — основа современной политики управления памятью</a:t>
            </a:r>
          </a:p>
          <a:p>
            <a:r>
              <a:rPr lang="ru-RU" dirty="0"/>
              <a:t>Даёт ОС возможность:</a:t>
            </a:r>
          </a:p>
          <a:p>
            <a:pPr lvl="1"/>
            <a:r>
              <a:rPr lang="ru-RU" dirty="0"/>
              <a:t>регулировать степень многозадачности,</a:t>
            </a:r>
          </a:p>
          <a:p>
            <a:pPr lvl="1"/>
            <a:r>
              <a:rPr lang="ru-RU" dirty="0"/>
              <a:t>адаптивно выделять память под каждый процесс,</a:t>
            </a:r>
          </a:p>
          <a:p>
            <a:pPr lvl="1"/>
            <a:r>
              <a:rPr lang="ru-RU" dirty="0"/>
              <a:t>предотвращать </a:t>
            </a:r>
            <a:r>
              <a:rPr lang="ru-RU" dirty="0" err="1"/>
              <a:t>thrashing</a:t>
            </a:r>
            <a:r>
              <a:rPr lang="ru-RU" dirty="0"/>
              <a:t>.</a:t>
            </a:r>
          </a:p>
          <a:p>
            <a:r>
              <a:rPr lang="ru-RU" dirty="0"/>
              <a:t>Требует затрат на измерение активности страниц,</a:t>
            </a:r>
            <a:br>
              <a:rPr lang="ru-RU" dirty="0"/>
            </a:br>
            <a:r>
              <a:rPr lang="ru-RU" dirty="0"/>
              <a:t>но обеспечивает высокую стабильность системы.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92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7DA2-557C-27E1-2007-C58C865A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Отображение размера рабочего множества в </a:t>
            </a:r>
            <a:r>
              <a:rPr lang="en-US" dirty="0"/>
              <a:t>Windows Task Manager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91E04A-2EA0-FA01-D05A-BAF2D839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0016" y="1825625"/>
            <a:ext cx="72919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0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7A015-7509-51BC-639D-1C659934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en-US" dirty="0" err="1"/>
              <a:t>WSClock</a:t>
            </a:r>
            <a:r>
              <a:rPr lang="en-US" dirty="0"/>
              <a:t> (Working Set + Clock)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85789-0A44-8CF6-C12F-B95A1770F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72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6EA7B-A422-A6EF-0ABF-CBBF6096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</a:t>
            </a:r>
            <a:r>
              <a:rPr lang="en-US" dirty="0" err="1"/>
              <a:t>WSClock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691F3-EE67-3AFA-AE91-236D8570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Основан на идеях:</a:t>
            </a:r>
          </a:p>
          <a:p>
            <a:pPr lvl="1"/>
            <a:r>
              <a:rPr lang="ru-RU" dirty="0" err="1"/>
              <a:t>Clock</a:t>
            </a:r>
            <a:r>
              <a:rPr lang="ru-RU" dirty="0"/>
              <a:t> — кольцевая структура страниц;</a:t>
            </a:r>
          </a:p>
          <a:p>
            <a:pPr lvl="1"/>
            <a:r>
              <a:rPr lang="ru-RU" dirty="0" err="1"/>
              <a:t>Working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 — учёт времени последнего использования.</a:t>
            </a:r>
          </a:p>
          <a:p>
            <a:r>
              <a:rPr lang="ru-RU" dirty="0"/>
              <a:t>Цель — объединить эффективность </a:t>
            </a:r>
            <a:r>
              <a:rPr lang="ru-RU" dirty="0" err="1"/>
              <a:t>Clock</a:t>
            </a:r>
            <a:r>
              <a:rPr lang="ru-RU" dirty="0"/>
              <a:t> и точность </a:t>
            </a:r>
            <a:r>
              <a:rPr lang="ru-RU" dirty="0" err="1"/>
              <a:t>Working</a:t>
            </a:r>
            <a:r>
              <a:rPr lang="ru-RU" dirty="0"/>
              <a:t> </a:t>
            </a:r>
            <a:r>
              <a:rPr lang="ru-RU" dirty="0" err="1"/>
              <a:t>Set</a:t>
            </a:r>
            <a:r>
              <a:rPr lang="ru-RU" dirty="0"/>
              <a:t>.</a:t>
            </a:r>
          </a:p>
          <a:p>
            <a:r>
              <a:rPr lang="ru-RU" dirty="0"/>
              <a:t>Предложен </a:t>
            </a:r>
            <a:r>
              <a:rPr lang="ru-RU" dirty="0" err="1"/>
              <a:t>Кэрром</a:t>
            </a:r>
            <a:r>
              <a:rPr lang="ru-RU" dirty="0"/>
              <a:t> и Хеннесси в 1981 г.</a:t>
            </a:r>
          </a:p>
          <a:p>
            <a:r>
              <a:rPr lang="ru-RU" dirty="0"/>
              <a:t>Используется во многих ОС из-за простоты и высокой производительности.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1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68F6-621D-473D-E540-15024606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данных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4C94-F87F-5554-D3E3-2FBC6582C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кольцевой список (</a:t>
            </a:r>
            <a:r>
              <a:rPr lang="ru-RU" dirty="0" err="1"/>
              <a:t>ring</a:t>
            </a:r>
            <a:r>
              <a:rPr lang="ru-RU" dirty="0"/>
              <a:t>) страниц, как в </a:t>
            </a:r>
            <a:r>
              <a:rPr lang="ru-RU" dirty="0" err="1"/>
              <a:t>Clock</a:t>
            </a:r>
            <a:r>
              <a:rPr lang="ru-RU" dirty="0"/>
              <a:t>.</a:t>
            </a:r>
          </a:p>
          <a:p>
            <a:r>
              <a:rPr lang="ru-RU" dirty="0"/>
              <a:t>Каждая страница содержит:</a:t>
            </a:r>
          </a:p>
          <a:p>
            <a:pPr lvl="1"/>
            <a:r>
              <a:rPr lang="ru-RU" dirty="0"/>
              <a:t>бит R — была ли страница использована недавно;</a:t>
            </a:r>
          </a:p>
          <a:p>
            <a:pPr lvl="1"/>
            <a:r>
              <a:rPr lang="ru-RU" dirty="0"/>
              <a:t>бит M — была ли страница изменена;</a:t>
            </a:r>
          </a:p>
          <a:p>
            <a:pPr lvl="1"/>
            <a:r>
              <a:rPr lang="ru-RU" dirty="0"/>
              <a:t>время последнего использования.</a:t>
            </a:r>
          </a:p>
          <a:p>
            <a:r>
              <a:rPr lang="ru-RU" dirty="0"/>
              <a:t>Указатель («стрелка часов») последовательно проверяет страницы по кругу.</a:t>
            </a:r>
          </a:p>
        </p:txBody>
      </p:sp>
    </p:spTree>
    <p:extLst>
      <p:ext uri="{BB962C8B-B14F-4D97-AF65-F5344CB8AC3E}">
        <p14:creationId xmlns:p14="http://schemas.microsoft.com/office/powerpoint/2010/main" val="3657333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CD21-2295-E5A1-C179-2CA04142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работы </a:t>
            </a:r>
            <a:r>
              <a:rPr lang="en-US" dirty="0" err="1"/>
              <a:t>WSClock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5487-C45B-7633-C709-DBC563CC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Проверяется страница, на которую указывает «стрелка».</a:t>
            </a:r>
          </a:p>
          <a:p>
            <a:r>
              <a:rPr lang="ru-RU" dirty="0"/>
              <a:t>Если </a:t>
            </a:r>
            <a:r>
              <a:rPr lang="ru-RU" b="1" dirty="0"/>
              <a:t>R = 1</a:t>
            </a:r>
            <a:r>
              <a:rPr lang="ru-RU" dirty="0"/>
              <a:t> → страница недавно использовалась:</a:t>
            </a:r>
          </a:p>
          <a:p>
            <a:pPr lvl="1"/>
            <a:r>
              <a:rPr lang="ru-RU" dirty="0"/>
              <a:t>R сбрасывается,</a:t>
            </a:r>
          </a:p>
          <a:p>
            <a:pPr lvl="1"/>
            <a:r>
              <a:rPr lang="ru-RU" dirty="0"/>
              <a:t>указатель продвигается вперёд.</a:t>
            </a:r>
          </a:p>
          <a:p>
            <a:r>
              <a:rPr lang="ru-RU" dirty="0"/>
              <a:t>Если </a:t>
            </a:r>
            <a:r>
              <a:rPr lang="ru-RU" b="1" dirty="0"/>
              <a:t>R = 0</a:t>
            </a:r>
            <a:r>
              <a:rPr lang="ru-RU" dirty="0"/>
              <a:t> → страница не использовалась:</a:t>
            </a:r>
          </a:p>
          <a:p>
            <a:pPr lvl="1"/>
            <a:r>
              <a:rPr lang="ru-RU" dirty="0"/>
              <a:t>вычисляется её возраст (текущее время – время последнего использования).</a:t>
            </a:r>
          </a:p>
          <a:p>
            <a:pPr lvl="1"/>
            <a:r>
              <a:rPr lang="ru-RU" dirty="0"/>
              <a:t>если возраст &gt; Δ и страница </a:t>
            </a:r>
            <a:r>
              <a:rPr lang="ru-RU" b="1" dirty="0"/>
              <a:t>чистая</a:t>
            </a:r>
            <a:r>
              <a:rPr lang="ru-RU" dirty="0"/>
              <a:t>, она </a:t>
            </a:r>
            <a:r>
              <a:rPr lang="ru-RU" b="1" dirty="0"/>
              <a:t>высвобождается</a:t>
            </a:r>
            <a:r>
              <a:rPr lang="ru-RU" dirty="0"/>
              <a:t>;</a:t>
            </a:r>
          </a:p>
          <a:p>
            <a:pPr lvl="1"/>
            <a:r>
              <a:rPr lang="ru-RU" dirty="0"/>
              <a:t>если страница </a:t>
            </a:r>
            <a:r>
              <a:rPr lang="ru-RU" b="1" dirty="0"/>
              <a:t>грязная</a:t>
            </a:r>
            <a:r>
              <a:rPr lang="ru-RU" dirty="0"/>
              <a:t>, назначается операция записи на диск, и указатель движется дальше.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328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786D-BCBF-D227-0B35-716F2F3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при обходе круга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6959-F791-E845-4A40-B80F4BC2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Если за полный оборот хотя бы одна страница была записана,</a:t>
            </a:r>
            <a:br>
              <a:rPr lang="ru-RU" dirty="0"/>
            </a:br>
            <a:r>
              <a:rPr lang="ru-RU" dirty="0"/>
              <a:t>алгоритм ждёт завершения I/O и освобождает первую ставшуюся чистой страницу.</a:t>
            </a:r>
          </a:p>
          <a:p>
            <a:r>
              <a:rPr lang="ru-RU" dirty="0"/>
              <a:t>Если ни одной записи не было назначено,</a:t>
            </a:r>
            <a:br>
              <a:rPr lang="ru-RU" dirty="0"/>
            </a:br>
            <a:r>
              <a:rPr lang="ru-RU" dirty="0"/>
              <a:t>все страницы активны (в рабочем множестве).</a:t>
            </a:r>
            <a:br>
              <a:rPr lang="ru-RU" dirty="0"/>
            </a:br>
            <a:r>
              <a:rPr lang="ru-RU" dirty="0"/>
              <a:t>Тогда выбирается </a:t>
            </a:r>
            <a:r>
              <a:rPr lang="ru-RU" b="1" dirty="0"/>
              <a:t>любая чистая страница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либо текущая — с записью на диск при необходимости.</a:t>
            </a:r>
          </a:p>
          <a:p>
            <a:r>
              <a:rPr lang="ru-RU" dirty="0"/>
              <a:t>Такой подход минимизирует I/O и предотвращает «застревание».</a:t>
            </a:r>
          </a:p>
        </p:txBody>
      </p:sp>
    </p:spTree>
    <p:extLst>
      <p:ext uri="{BB962C8B-B14F-4D97-AF65-F5344CB8AC3E}">
        <p14:creationId xmlns:p14="http://schemas.microsoft.com/office/powerpoint/2010/main" val="4274679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B5F4-DCB5-7821-839B-611AF98C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 err="1"/>
              <a:t>WSClock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B565-B717-BA0A-5D18-81E6CA938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Комбинирует </a:t>
            </a:r>
            <a:r>
              <a:rPr lang="ru-RU" b="1" dirty="0"/>
              <a:t>точность </a:t>
            </a:r>
            <a:r>
              <a:rPr lang="ru-RU" b="1" dirty="0" err="1"/>
              <a:t>Working</a:t>
            </a:r>
            <a:r>
              <a:rPr lang="ru-RU" b="1" dirty="0"/>
              <a:t> </a:t>
            </a:r>
            <a:r>
              <a:rPr lang="ru-RU" b="1" dirty="0" err="1"/>
              <a:t>Set</a:t>
            </a:r>
            <a:r>
              <a:rPr lang="ru-RU" dirty="0"/>
              <a:t> и </a:t>
            </a:r>
            <a:r>
              <a:rPr lang="ru-RU" b="1" dirty="0"/>
              <a:t>эффективность </a:t>
            </a:r>
            <a:r>
              <a:rPr lang="ru-RU" b="1" dirty="0" err="1"/>
              <a:t>Clock</a:t>
            </a:r>
            <a:endParaRPr lang="en-US" b="1" dirty="0"/>
          </a:p>
          <a:p>
            <a:r>
              <a:rPr lang="ru-RU" dirty="0"/>
              <a:t>Минимизирует количество операций записи на диск (через отложенные I/O)</a:t>
            </a:r>
            <a:endParaRPr lang="en-US" dirty="0"/>
          </a:p>
          <a:p>
            <a:r>
              <a:rPr lang="ru-RU" dirty="0"/>
              <a:t>Прост в реализации и подходит для больших систем</a:t>
            </a:r>
            <a:endParaRPr lang="en-US" dirty="0"/>
          </a:p>
          <a:p>
            <a:r>
              <a:rPr lang="ru-RU" dirty="0"/>
              <a:t>Используется в реальных ОС (Linux, BSD, Windows VM </a:t>
            </a:r>
            <a:r>
              <a:rPr lang="ru-RU" dirty="0" err="1"/>
              <a:t>subsystem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Недостаток: требует точного измерения времени и управления асинхронными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359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4CDE24-52C9-DD91-9435-082DC3EE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CE563C-22DC-FAB1-D7DD-E69195BE3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2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0F04-0021-1F91-5EA8-102789DA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Какую страницу выгрузить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3FF-155D-081D-7465-0E14B3EB3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Можно выгрузить случайную страницу — просто, но неэффективно</a:t>
            </a:r>
          </a:p>
          <a:p>
            <a:r>
              <a:rPr lang="ru-RU" dirty="0"/>
              <a:t>Если удалить часто используемую страницу → она быстро понадобится снова</a:t>
            </a:r>
          </a:p>
          <a:p>
            <a:r>
              <a:rPr lang="ru-RU" dirty="0"/>
              <a:t>Это приведёт к лишним обменам (</a:t>
            </a:r>
            <a:r>
              <a:rPr lang="ru-RU" dirty="0" err="1"/>
              <a:t>thrashing</a:t>
            </a:r>
            <a:r>
              <a:rPr lang="ru-RU" dirty="0"/>
              <a:t>)</a:t>
            </a:r>
          </a:p>
          <a:p>
            <a:r>
              <a:rPr lang="ru-RU" dirty="0"/>
              <a:t>Нужен разумный критерий выбора</a:t>
            </a:r>
          </a:p>
          <a:p>
            <a:r>
              <a:rPr lang="ru-RU" dirty="0"/>
              <a:t>Поэтому появились алгоритмы замещения страниц</a:t>
            </a:r>
          </a:p>
        </p:txBody>
      </p:sp>
    </p:spTree>
    <p:extLst>
      <p:ext uri="{BB962C8B-B14F-4D97-AF65-F5344CB8AC3E}">
        <p14:creationId xmlns:p14="http://schemas.microsoft.com/office/powerpoint/2010/main" val="2178825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15412-326D-3593-3078-40930FF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картина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4D755F-629E-B704-9191-C2E8EBF84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всех алгоритмов — минимизация количества страничных прерываний (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faults</a:t>
            </a:r>
            <a:r>
              <a:rPr lang="ru-RU" dirty="0"/>
              <a:t>)</a:t>
            </a:r>
          </a:p>
          <a:p>
            <a:r>
              <a:rPr lang="ru-RU" dirty="0"/>
              <a:t>Реализации различаются по:</a:t>
            </a:r>
          </a:p>
          <a:p>
            <a:pPr lvl="1"/>
            <a:r>
              <a:rPr lang="ru-RU" dirty="0"/>
              <a:t>точности учёта реального использования страниц;</a:t>
            </a:r>
          </a:p>
          <a:p>
            <a:pPr lvl="1"/>
            <a:r>
              <a:rPr lang="ru-RU" dirty="0"/>
              <a:t>сложности и накладным расходам;</a:t>
            </a:r>
          </a:p>
          <a:p>
            <a:pPr lvl="1"/>
            <a:r>
              <a:rPr lang="ru-RU" dirty="0"/>
              <a:t>эффективности при разных нагрузках.</a:t>
            </a:r>
          </a:p>
          <a:p>
            <a:r>
              <a:rPr lang="ru-RU" dirty="0"/>
              <a:t>Алгоритмы можно расположить по шкале:</a:t>
            </a:r>
            <a:br>
              <a:rPr lang="ru-RU" dirty="0"/>
            </a:br>
            <a:r>
              <a:rPr lang="ru-RU" dirty="0"/>
              <a:t>от теоретически идеальных к реалистичным и применимым.</a:t>
            </a:r>
          </a:p>
        </p:txBody>
      </p:sp>
    </p:spTree>
    <p:extLst>
      <p:ext uri="{BB962C8B-B14F-4D97-AF65-F5344CB8AC3E}">
        <p14:creationId xmlns:p14="http://schemas.microsoft.com/office/powerpoint/2010/main" val="2975906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D73F-5220-0603-A057-9A0400D7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7CD6-8643-F523-617F-3F48E376F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729E1-7E83-CBFC-DAD0-33E3F35C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1016682"/>
            <a:ext cx="12000341" cy="48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17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2F80-79BD-B77E-EC3A-ED04D85D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E1392-287D-6788-0E18-A19AE6AE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33998-1773-23F6-36CB-0845C0A5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4035"/>
            <a:ext cx="12137311" cy="45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84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43D7-B132-9EB0-0AF6-83569DEC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896A-5549-E060-0CF5-C6B868DA9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4AB76-5C6F-1D10-182E-37756F06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" y="1722711"/>
            <a:ext cx="11925300" cy="34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98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39A4-B7B2-876E-6F14-389F5FD0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Теоретические и простейшие алгоритмы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FCCED5-924B-BF60-FEB3-5AF5F694E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718656"/>
              </p:ext>
            </p:extLst>
          </p:nvPr>
        </p:nvGraphicFramePr>
        <p:xfrm>
          <a:off x="838200" y="1825625"/>
          <a:ext cx="105156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5517239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454181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199331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06993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Характеристика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290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Эталонный, идеальный (выгружает страницу, нужную позже всех)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Минимум </a:t>
                      </a:r>
                      <a:r>
                        <a:rPr lang="en-US" dirty="0"/>
                        <a:t>page 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Нереализуем без знания будущего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493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NRU (Not Recently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Использует R и M биты для выбора страницы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Грубая аппроксимация </a:t>
                      </a:r>
                      <a:r>
                        <a:rPr lang="en-US" dirty="0"/>
                        <a:t>LRU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FIFO (First-In, First-Out)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Удаляет самую старую страницу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Простая структура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Может удалить активно используемую страницу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8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201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2D00-26B3-47F7-DB76-7FB3ACBA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Улучшенные алгоритмы на основе </a:t>
            </a:r>
            <a:r>
              <a:rPr lang="en-US" dirty="0"/>
              <a:t>FIFO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72360C-EECA-279C-28C6-7E07F06F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563995"/>
              </p:ext>
            </p:extLst>
          </p:nvPr>
        </p:nvGraphicFramePr>
        <p:xfrm>
          <a:off x="838200" y="1825625"/>
          <a:ext cx="1051559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4270640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9081575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30475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Принцип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Особенности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9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Second Chance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Проверяет </a:t>
                      </a:r>
                      <a:r>
                        <a:rPr lang="en-US" dirty="0"/>
                        <a:t>R-</a:t>
                      </a:r>
                      <a:r>
                        <a:rPr lang="ru-RU" dirty="0"/>
                        <a:t>бит перед удалением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Сильно улучшает </a:t>
                      </a:r>
                      <a:r>
                        <a:rPr lang="en-US" dirty="0"/>
                        <a:t>FIFO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6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Циклический список страниц, R проверяется и сбрасывается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Практичен, близок к Second </a:t>
                      </a:r>
                      <a:r>
                        <a:rPr lang="ru-RU" dirty="0" err="1"/>
                        <a:t>Chance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38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3777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ED3A-9B75-8993-53FA-08B64F9E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 </a:t>
            </a:r>
            <a:r>
              <a:rPr lang="ru-RU" dirty="0"/>
              <a:t>и его приближения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2F8B0F-D4B6-3C42-9ACE-63DE283A9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114111"/>
              </p:ext>
            </p:extLst>
          </p:nvPr>
        </p:nvGraphicFramePr>
        <p:xfrm>
          <a:off x="838200" y="1825625"/>
          <a:ext cx="10515597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1858492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4289473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40996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Принцип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Оценка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5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LRU (Least Recently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Выгружает страницу, не использовавшуюся дольше всех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Отличная точность, но требует аппаратной поддержки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0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NFU (Not Frequently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Счётчик обращений без забывания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Слабое приближение </a:t>
                      </a:r>
                      <a:r>
                        <a:rPr lang="en-US" dirty="0"/>
                        <a:t>LRU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9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Счётчики сдвигаются и обновляются с каждым тиком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Хорошая программная аппроксимация </a:t>
                      </a:r>
                      <a:r>
                        <a:rPr lang="en-US" dirty="0"/>
                        <a:t>LRU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6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2561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FC2C-48F2-C23B-57D2-28949797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 рабочего множества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BE5F0A-A53D-3636-6407-57D7D6745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31845"/>
              </p:ext>
            </p:extLst>
          </p:nvPr>
        </p:nvGraphicFramePr>
        <p:xfrm>
          <a:off x="838200" y="1825625"/>
          <a:ext cx="105156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81055005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7172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295017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94714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Алгоритм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Основная идея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20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Держать в памяти только недавно использованные страницы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Предотвращает </a:t>
                      </a:r>
                      <a:r>
                        <a:rPr lang="en-US" dirty="0"/>
                        <a:t>thrashing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Дорог в реализации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9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WSClock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Clock</a:t>
                      </a:r>
                      <a:r>
                        <a:rPr lang="ru-RU" dirty="0"/>
                        <a:t> + </a:t>
                      </a:r>
                      <a:r>
                        <a:rPr lang="ru-RU" dirty="0" err="1"/>
                        <a:t>Working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Set</a:t>
                      </a:r>
                      <a:r>
                        <a:rPr lang="ru-RU" dirty="0"/>
                        <a:t> + учёт «возраста» страницы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Эффективен и прост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Требует измерения времени и учёта I/O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20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882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7D2E-9B64-B772-490B-847A43C5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алгоритмы используются на практике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B0D81-F02B-EA05-6CAF-0DBA5E032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Оптимальный и </a:t>
            </a:r>
            <a:r>
              <a:rPr lang="en-US" dirty="0"/>
              <a:t>LRU — </a:t>
            </a:r>
            <a:r>
              <a:rPr lang="ru-RU" dirty="0"/>
              <a:t>ориентиры для оценки.</a:t>
            </a:r>
          </a:p>
          <a:p>
            <a:r>
              <a:rPr lang="en-US" dirty="0"/>
              <a:t>NRU </a:t>
            </a:r>
            <a:r>
              <a:rPr lang="ru-RU" dirty="0"/>
              <a:t>и </a:t>
            </a:r>
            <a:r>
              <a:rPr lang="en-US" dirty="0"/>
              <a:t>FIFO — </a:t>
            </a:r>
            <a:r>
              <a:rPr lang="ru-RU" dirty="0"/>
              <a:t>учебные и теоретические.</a:t>
            </a:r>
          </a:p>
          <a:p>
            <a:r>
              <a:rPr lang="en-US" dirty="0"/>
              <a:t>Aging </a:t>
            </a:r>
            <a:r>
              <a:rPr lang="ru-RU" dirty="0"/>
              <a:t>и </a:t>
            </a:r>
            <a:r>
              <a:rPr lang="en-US" dirty="0" err="1"/>
              <a:t>WSClock</a:t>
            </a:r>
            <a:r>
              <a:rPr lang="en-US" dirty="0"/>
              <a:t> — </a:t>
            </a:r>
            <a:r>
              <a:rPr lang="ru-RU" dirty="0"/>
              <a:t>наиболее применимые на практике.</a:t>
            </a:r>
          </a:p>
          <a:p>
            <a:r>
              <a:rPr lang="ru-RU" dirty="0"/>
              <a:t>Современные ОС используют гибриды:</a:t>
            </a:r>
          </a:p>
          <a:p>
            <a:pPr lvl="1"/>
            <a:r>
              <a:rPr lang="en-US" dirty="0"/>
              <a:t>Windows — </a:t>
            </a:r>
            <a:r>
              <a:rPr lang="ru-RU" dirty="0"/>
              <a:t>сочетание </a:t>
            </a:r>
            <a:r>
              <a:rPr lang="en-US" dirty="0"/>
              <a:t>Clock, LRU </a:t>
            </a:r>
            <a:r>
              <a:rPr lang="ru-RU" dirty="0"/>
              <a:t>и </a:t>
            </a:r>
            <a:r>
              <a:rPr lang="en-US" dirty="0"/>
              <a:t>Working Set;</a:t>
            </a:r>
          </a:p>
          <a:p>
            <a:pPr lvl="1"/>
            <a:r>
              <a:rPr lang="en-US" dirty="0"/>
              <a:t>Linux — </a:t>
            </a:r>
            <a:r>
              <a:rPr lang="ru-RU" dirty="0"/>
              <a:t>модифицированный </a:t>
            </a:r>
            <a:r>
              <a:rPr lang="en-US" dirty="0"/>
              <a:t>LRU (split LRU: file pages vs. anonymous pages).</a:t>
            </a:r>
          </a:p>
          <a:p>
            <a:r>
              <a:rPr lang="ru-RU" dirty="0"/>
              <a:t>Главная цель — баланс между точностью и скоростью.</a:t>
            </a:r>
          </a:p>
        </p:txBody>
      </p:sp>
    </p:spTree>
    <p:extLst>
      <p:ext uri="{BB962C8B-B14F-4D97-AF65-F5344CB8AC3E}">
        <p14:creationId xmlns:p14="http://schemas.microsoft.com/office/powerpoint/2010/main" val="1170341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10891</TotalTime>
  <Words>8065</Words>
  <Application>Microsoft Macintosh PowerPoint</Application>
  <PresentationFormat>Widescreen</PresentationFormat>
  <Paragraphs>1136</Paragraphs>
  <Slides>98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Aptos</vt:lpstr>
      <vt:lpstr>Aptos Display</vt:lpstr>
      <vt:lpstr>Arial</vt:lpstr>
      <vt:lpstr>Consolas</vt:lpstr>
      <vt:lpstr>Office Theme</vt:lpstr>
      <vt:lpstr>Операционные системы</vt:lpstr>
      <vt:lpstr>Обратные таблицы страниц (Inverted Page Tables)</vt:lpstr>
      <vt:lpstr>PowerPoint Presentation</vt:lpstr>
      <vt:lpstr>Проблема классических страниц</vt:lpstr>
      <vt:lpstr>Принцип работы IPT</vt:lpstr>
      <vt:lpstr>Почему IPT ушли в прошлое</vt:lpstr>
      <vt:lpstr>Алгоритмы замещения страниц</vt:lpstr>
      <vt:lpstr>Что такое замещение страниц</vt:lpstr>
      <vt:lpstr>Какую страницу выгрузить?</vt:lpstr>
      <vt:lpstr>Оптимальный алгоритм (Optimal Page Replacement) </vt:lpstr>
      <vt:lpstr>Пример</vt:lpstr>
      <vt:lpstr>Значение оптимального алгоритма</vt:lpstr>
      <vt:lpstr>NRU (Not Recently Used)</vt:lpstr>
      <vt:lpstr>Идея: использовать статистику обращений</vt:lpstr>
      <vt:lpstr>Принцип NRU</vt:lpstr>
      <vt:lpstr>Почему это работает?</vt:lpstr>
      <vt:lpstr>Реализация и обновление битов</vt:lpstr>
      <vt:lpstr>Оценка эффективности NRU</vt:lpstr>
      <vt:lpstr>FIFO (First-In, First-Out)</vt:lpstr>
      <vt:lpstr>Принцип FIFO</vt:lpstr>
      <vt:lpstr>Пример работы</vt:lpstr>
      <vt:lpstr>Аналогия с магазином</vt:lpstr>
      <vt:lpstr>Преимущества и недостатки FIFO</vt:lpstr>
      <vt:lpstr>Роль FIFO</vt:lpstr>
      <vt:lpstr>Алгоритм «второго шанса»</vt:lpstr>
      <vt:lpstr>Проблема FIFO и идея улучшения</vt:lpstr>
      <vt:lpstr>Алгоритм Second Chance</vt:lpstr>
      <vt:lpstr>Схема алгоритма</vt:lpstr>
      <vt:lpstr>Анализ эффективности алгоритма</vt:lpstr>
      <vt:lpstr>Роль алгоритма «Второго шанса» </vt:lpstr>
      <vt:lpstr>Clock Page Replacement (Часовой алгоритм)</vt:lpstr>
      <vt:lpstr>Идея Clock Algorithm</vt:lpstr>
      <vt:lpstr>Пример работы алгоритма</vt:lpstr>
      <vt:lpstr>Пример работы алгоритма</vt:lpstr>
      <vt:lpstr>Пример работы алгоритма</vt:lpstr>
      <vt:lpstr>Пример работы алгоритма</vt:lpstr>
      <vt:lpstr>Преимущества алгоритма</vt:lpstr>
      <vt:lpstr>Итог и развитие</vt:lpstr>
      <vt:lpstr>Enhanced Clock Algorithm</vt:lpstr>
      <vt:lpstr>Two-Handed Clock Algorithm</vt:lpstr>
      <vt:lpstr>The Least Recently Used (LRU) Page Replacement</vt:lpstr>
      <vt:lpstr>Основная идея LRU</vt:lpstr>
      <vt:lpstr>Реализация LRU</vt:lpstr>
      <vt:lpstr>Проблемы практической реализации</vt:lpstr>
      <vt:lpstr>Пример работы</vt:lpstr>
      <vt:lpstr>Итоги и значение LRU</vt:lpstr>
      <vt:lpstr>Алгоритмы NFU и Aging</vt:lpstr>
      <vt:lpstr>Проблема программной реализации LRU</vt:lpstr>
      <vt:lpstr>Идея NFU-алгоритма</vt:lpstr>
      <vt:lpstr>Проблема: «слон который всё помнит»</vt:lpstr>
      <vt:lpstr>Идея Aging</vt:lpstr>
      <vt:lpstr>Симуляция LRU при помощи Aging-алгоритма</vt:lpstr>
      <vt:lpstr>Пример работы Aging, Tick 0</vt:lpstr>
      <vt:lpstr>Пример работы Aging, Tick 0</vt:lpstr>
      <vt:lpstr>Пример работы Aging, Tick 0</vt:lpstr>
      <vt:lpstr>Пример работы Aging, Tick 0</vt:lpstr>
      <vt:lpstr>Пример работы Aging, Tick 1</vt:lpstr>
      <vt:lpstr>Пример работы Aging, Tick 1</vt:lpstr>
      <vt:lpstr>Пример работы Aging, Tick 1</vt:lpstr>
      <vt:lpstr>Пример работы Aging, Tick 1</vt:lpstr>
      <vt:lpstr>Пример работы Aging, Tick 2</vt:lpstr>
      <vt:lpstr>Пример работы Aging, Tick 2</vt:lpstr>
      <vt:lpstr>Пример работы Aging, Tick 2</vt:lpstr>
      <vt:lpstr>Пример работы Aging, Tick 2</vt:lpstr>
      <vt:lpstr>Пример работы Aging, Tick 3</vt:lpstr>
      <vt:lpstr>Пример работы Aging, Tick 3</vt:lpstr>
      <vt:lpstr>Пример работы Aging, Tick 3</vt:lpstr>
      <vt:lpstr>Пример работы Aging, Tick 3</vt:lpstr>
      <vt:lpstr>Пример работы Aging, Tick 4</vt:lpstr>
      <vt:lpstr>Пример работы Aging, Tick 4</vt:lpstr>
      <vt:lpstr>Пример работы Aging, Tick 4</vt:lpstr>
      <vt:lpstr>Пример работы Aging, Tick 4</vt:lpstr>
      <vt:lpstr>Оценка алгоритма Aging</vt:lpstr>
      <vt:lpstr>Алгоритм рабочего множества (Working Set Algorithm)</vt:lpstr>
      <vt:lpstr>Идея алгоритма</vt:lpstr>
      <vt:lpstr>Что такое рабочее множество</vt:lpstr>
      <vt:lpstr>Принцип работы алгоритма</vt:lpstr>
      <vt:lpstr>Реализация на практике</vt:lpstr>
      <vt:lpstr>Схема алгоритма Working Set</vt:lpstr>
      <vt:lpstr>Поведение и эффективность</vt:lpstr>
      <vt:lpstr>Оценка и значение модели</vt:lpstr>
      <vt:lpstr>Отображение размера рабочего множества в Windows Task Manager</vt:lpstr>
      <vt:lpstr>Алгоритм WSClock (Working Set + Clock)</vt:lpstr>
      <vt:lpstr>Идея WSClock</vt:lpstr>
      <vt:lpstr>Структура данных</vt:lpstr>
      <vt:lpstr>Алгоритм работы WSClock</vt:lpstr>
      <vt:lpstr>Поведение при обходе круга</vt:lpstr>
      <vt:lpstr>Преимущества WSClock</vt:lpstr>
      <vt:lpstr>Итоги</vt:lpstr>
      <vt:lpstr>Общая картина</vt:lpstr>
      <vt:lpstr>PowerPoint Presentation</vt:lpstr>
      <vt:lpstr>PowerPoint Presentation</vt:lpstr>
      <vt:lpstr>PowerPoint Presentation</vt:lpstr>
      <vt:lpstr>Теоретические и простейшие алгоритмы</vt:lpstr>
      <vt:lpstr>Улучшенные алгоритмы на основе FIFO</vt:lpstr>
      <vt:lpstr>LRU и его приближения</vt:lpstr>
      <vt:lpstr>Алгоритмы рабочего множества</vt:lpstr>
      <vt:lpstr>Какие алгоритмы используются на практике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27</cp:revision>
  <dcterms:created xsi:type="dcterms:W3CDTF">2025-10-20T21:12:09Z</dcterms:created>
  <dcterms:modified xsi:type="dcterms:W3CDTF">2025-12-08T13:44:54Z</dcterms:modified>
</cp:coreProperties>
</file>